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</p:sldIdLst>
  <p:sldSz cx="9144000" cy="6858000" type="screen4x3"/>
  <p:notesSz cx="6881813" cy="9296400"/>
  <p:embeddedFontLst>
    <p:embeddedFont>
      <p:font typeface="Merriweather" panose="020B0604020202020204" charset="0"/>
      <p:regular r:id="rId33"/>
      <p:bold r:id="rId34"/>
      <p:italic r:id="rId35"/>
      <p:boldItalic r:id="rId36"/>
    </p:embeddedFont>
    <p:embeddedFont>
      <p:font typeface="Calibri" panose="020F0502020204030204" pitchFamily="34" charset="0"/>
      <p:regular r:id="rId37"/>
      <p:bold r:id="rId38"/>
      <p:italic r:id="rId39"/>
      <p:boldItalic r:id="rId40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font" Target="fonts/font5.fntdata"/><Relationship Id="rId40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0"/>
            <a:ext cx="6881813" cy="9296399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81325" cy="4635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ctr" rtl="0">
              <a:spcBef>
                <a:spcPts val="0"/>
              </a:spcBef>
              <a:spcAft>
                <a:spcPts val="0"/>
              </a:spcAft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ctr" rtl="0">
              <a:spcBef>
                <a:spcPts val="0"/>
              </a:spcBef>
              <a:spcAft>
                <a:spcPts val="0"/>
              </a:spcAft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ctr" rtl="0">
              <a:spcBef>
                <a:spcPts val="0"/>
              </a:spcBef>
              <a:spcAft>
                <a:spcPts val="0"/>
              </a:spcAft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ctr" rtl="0">
              <a:spcBef>
                <a:spcPts val="0"/>
              </a:spcBef>
              <a:spcAft>
                <a:spcPts val="0"/>
              </a:spcAft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900489" y="0"/>
            <a:ext cx="2981325" cy="4635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ctr" rtl="0">
              <a:spcBef>
                <a:spcPts val="0"/>
              </a:spcBef>
              <a:spcAft>
                <a:spcPts val="0"/>
              </a:spcAft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ctr" rtl="0">
              <a:spcBef>
                <a:spcPts val="0"/>
              </a:spcBef>
              <a:spcAft>
                <a:spcPts val="0"/>
              </a:spcAft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ctr" rtl="0">
              <a:spcBef>
                <a:spcPts val="0"/>
              </a:spcBef>
              <a:spcAft>
                <a:spcPts val="0"/>
              </a:spcAft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ctr" rtl="0">
              <a:spcBef>
                <a:spcPts val="0"/>
              </a:spcBef>
              <a:spcAft>
                <a:spcPts val="0"/>
              </a:spcAft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17600" y="696912"/>
            <a:ext cx="4648199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360"/>
              </a:spcBef>
              <a:spcAft>
                <a:spcPts val="0"/>
              </a:spcAft>
              <a:defRPr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indent="-285750" algn="l" rtl="0">
              <a:spcBef>
                <a:spcPts val="360"/>
              </a:spcBef>
              <a:spcAft>
                <a:spcPts val="0"/>
              </a:spcAft>
              <a:defRPr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indent="-228600" algn="l" rtl="0">
              <a:spcBef>
                <a:spcPts val="360"/>
              </a:spcBef>
              <a:spcAft>
                <a:spcPts val="0"/>
              </a:spcAft>
              <a:defRPr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indent="-228600" algn="l" rtl="0">
              <a:spcBef>
                <a:spcPts val="360"/>
              </a:spcBef>
              <a:spcAft>
                <a:spcPts val="0"/>
              </a:spcAft>
              <a:defRPr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indent="-228600" algn="l" rtl="0">
              <a:spcBef>
                <a:spcPts val="360"/>
              </a:spcBef>
              <a:spcAft>
                <a:spcPts val="0"/>
              </a:spcAft>
              <a:defRPr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832850"/>
            <a:ext cx="2981325" cy="4635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ctr" rtl="0">
              <a:spcBef>
                <a:spcPts val="0"/>
              </a:spcBef>
              <a:spcAft>
                <a:spcPts val="0"/>
              </a:spcAft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ctr" rtl="0">
              <a:spcBef>
                <a:spcPts val="0"/>
              </a:spcBef>
              <a:spcAft>
                <a:spcPts val="0"/>
              </a:spcAft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ctr" rtl="0">
              <a:spcBef>
                <a:spcPts val="0"/>
              </a:spcBef>
              <a:spcAft>
                <a:spcPts val="0"/>
              </a:spcAft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ctr" rtl="0">
              <a:spcBef>
                <a:spcPts val="0"/>
              </a:spcBef>
              <a:spcAft>
                <a:spcPts val="0"/>
              </a:spcAft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spcBef>
                <a:spcPts val="0"/>
              </a:spcBef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spcBef>
                <a:spcPts val="0"/>
              </a:spcBef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spcBef>
                <a:spcPts val="0"/>
              </a:spcBef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spcBef>
                <a:spcPts val="0"/>
              </a:spcBef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900489" y="8832850"/>
            <a:ext cx="2981325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1465801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3900489" y="8832850"/>
            <a:ext cx="2981325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sldNum" idx="12"/>
          </p:nvPr>
        </p:nvSpPr>
        <p:spPr>
          <a:xfrm>
            <a:off x="3900489" y="8832850"/>
            <a:ext cx="2981325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9788" cy="34877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8249" cy="4186238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sldNum" idx="12"/>
          </p:nvPr>
        </p:nvSpPr>
        <p:spPr>
          <a:xfrm>
            <a:off x="3900489" y="8832850"/>
            <a:ext cx="2981325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9788" cy="34877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8249" cy="4186238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sldNum" idx="12"/>
          </p:nvPr>
        </p:nvSpPr>
        <p:spPr>
          <a:xfrm>
            <a:off x="3900489" y="8832850"/>
            <a:ext cx="2981325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lang="en-US"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9788" cy="34877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8249" cy="4186238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sldNum" idx="12"/>
          </p:nvPr>
        </p:nvSpPr>
        <p:spPr>
          <a:xfrm>
            <a:off x="3900489" y="8832850"/>
            <a:ext cx="2981325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lang="en-US"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9788" cy="34877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8249" cy="4186238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sldNum" idx="12"/>
          </p:nvPr>
        </p:nvSpPr>
        <p:spPr>
          <a:xfrm>
            <a:off x="3900489" y="8832850"/>
            <a:ext cx="2981325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</a:t>
            </a:fld>
            <a:endParaRPr lang="en-US"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3" name="Shape 213"/>
          <p:cNvSpPr txBox="1"/>
          <p:nvPr/>
        </p:nvSpPr>
        <p:spPr>
          <a:xfrm>
            <a:off x="1160463" y="696912"/>
            <a:ext cx="4562475" cy="348615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917575" y="4416425"/>
            <a:ext cx="5048249" cy="418464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413"/>
              </a:spcBef>
              <a:spcAft>
                <a:spcPts val="0"/>
              </a:spcAft>
              <a:buNone/>
            </a:pPr>
            <a:endParaRPr sz="11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3900489" y="8832850"/>
            <a:ext cx="2981325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8" name="Shape 258"/>
          <p:cNvSpPr txBox="1">
            <a:spLocks noGrp="1"/>
          </p:cNvSpPr>
          <p:nvPr>
            <p:ph type="sldNum" idx="12"/>
          </p:nvPr>
        </p:nvSpPr>
        <p:spPr>
          <a:xfrm>
            <a:off x="3900489" y="8832850"/>
            <a:ext cx="2981325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</a:t>
            </a:fld>
            <a:endParaRPr lang="en-US"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599" cy="418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5" name="Shape 305"/>
          <p:cNvSpPr txBox="1">
            <a:spLocks noGrp="1"/>
          </p:cNvSpPr>
          <p:nvPr>
            <p:ph type="sldNum" idx="12"/>
          </p:nvPr>
        </p:nvSpPr>
        <p:spPr>
          <a:xfrm>
            <a:off x="3900489" y="8832850"/>
            <a:ext cx="2981399" cy="463499"/>
          </a:xfrm>
          <a:prstGeom prst="rect">
            <a:avLst/>
          </a:prstGeom>
        </p:spPr>
        <p:txBody>
          <a:bodyPr lIns="90000" tIns="46800" rIns="90000" bIns="468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Shape 114"/>
          <p:cNvSpPr txBox="1">
            <a:spLocks noGrp="1"/>
          </p:cNvSpPr>
          <p:nvPr>
            <p:ph type="sldNum" idx="12"/>
          </p:nvPr>
        </p:nvSpPr>
        <p:spPr>
          <a:xfrm>
            <a:off x="3900489" y="8832850"/>
            <a:ext cx="2981325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3900489" y="8832850"/>
            <a:ext cx="2981325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https://designschool.canva.com/blog/resume-fonts/</a:t>
            </a:r>
            <a:endParaRPr dirty="0"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917575" y="4416426"/>
            <a:ext cx="5046663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sldNum" idx="12"/>
          </p:nvPr>
        </p:nvSpPr>
        <p:spPr>
          <a:xfrm>
            <a:off x="3900489" y="8832850"/>
            <a:ext cx="2981325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9" name="Shape 149"/>
          <p:cNvSpPr txBox="1"/>
          <p:nvPr/>
        </p:nvSpPr>
        <p:spPr>
          <a:xfrm>
            <a:off x="1160463" y="696912"/>
            <a:ext cx="4562475" cy="348615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917575" y="4416425"/>
            <a:ext cx="5048249" cy="418464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sldNum" idx="12"/>
          </p:nvPr>
        </p:nvSpPr>
        <p:spPr>
          <a:xfrm>
            <a:off x="3900489" y="8832850"/>
            <a:ext cx="2981325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9788" cy="34877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917575" y="4416425"/>
            <a:ext cx="5048249" cy="409574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rPr>
              <a:t>‹#›</a:t>
            </a:fld>
            <a:endParaRPr lang="en-US" sz="1200" b="0" i="0" u="none" strike="noStrike" cap="none" baseline="0">
              <a:solidFill>
                <a:srgbClr val="D0E9ED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 rot="5400000">
            <a:off x="2377281" y="15081"/>
            <a:ext cx="4389436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3050" indent="-116204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Char char="●"/>
              <a:defRPr sz="2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639763" indent="-11652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4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indent="-160655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●"/>
              <a:defRPr sz="21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187450" indent="-127000" algn="l" rtl="0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Font typeface="Noto Symbol"/>
              <a:buChar char="●"/>
              <a:defRPr sz="20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462088" indent="-134937" algn="l" rtl="0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Font typeface="Noto Symbol"/>
              <a:buChar char="●"/>
              <a:defRPr sz="20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1737360" indent="-121920" algn="l" rtl="0">
              <a:spcBef>
                <a:spcPts val="360"/>
              </a:spcBef>
              <a:buClr>
                <a:schemeClr val="accent5"/>
              </a:buClr>
              <a:buFont typeface="Noto Symbol"/>
              <a:buChar char="●"/>
              <a:def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240" indent="-111760" algn="l" rtl="0">
              <a:spcBef>
                <a:spcPts val="320"/>
              </a:spcBef>
              <a:buClr>
                <a:schemeClr val="accent6"/>
              </a:buClr>
              <a:buFont typeface="Noto Symbol"/>
              <a:buChar char="●"/>
              <a:defRPr sz="16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560" indent="-86360" algn="l" rtl="0">
              <a:spcBef>
                <a:spcPts val="320"/>
              </a:spcBef>
              <a:buClr>
                <a:schemeClr val="lt2"/>
              </a:buClr>
              <a:buFont typeface="Merriweather"/>
              <a:buChar char="•"/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880" indent="-93979" algn="l" rtl="0">
              <a:spcBef>
                <a:spcPts val="280"/>
              </a:spcBef>
              <a:buClr>
                <a:schemeClr val="lt2"/>
              </a:buClr>
              <a:buFont typeface="Merriweather"/>
              <a:buChar char="•"/>
              <a:defRPr sz="14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rPr>
              <a:t>‹#›</a:t>
            </a:fld>
            <a:endParaRPr lang="en-US" sz="1200" b="0" i="0" u="none" strike="noStrike" cap="none" baseline="0">
              <a:solidFill>
                <a:srgbClr val="D0E9ED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 rot="5400000">
            <a:off x="5052218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 rot="5400000">
            <a:off x="861218" y="510382"/>
            <a:ext cx="5211763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3050" indent="-116204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Char char="●"/>
              <a:defRPr sz="2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639763" indent="-11652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4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indent="-160655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●"/>
              <a:defRPr sz="21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187450" indent="-127000" algn="l" rtl="0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Font typeface="Noto Symbol"/>
              <a:buChar char="●"/>
              <a:defRPr sz="20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462088" indent="-134937" algn="l" rtl="0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Font typeface="Noto Symbol"/>
              <a:buChar char="●"/>
              <a:defRPr sz="20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1737360" indent="-121920" algn="l" rtl="0">
              <a:spcBef>
                <a:spcPts val="360"/>
              </a:spcBef>
              <a:buClr>
                <a:schemeClr val="accent5"/>
              </a:buClr>
              <a:buFont typeface="Noto Symbol"/>
              <a:buChar char="●"/>
              <a:def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240" indent="-111760" algn="l" rtl="0">
              <a:spcBef>
                <a:spcPts val="320"/>
              </a:spcBef>
              <a:buClr>
                <a:schemeClr val="accent6"/>
              </a:buClr>
              <a:buFont typeface="Noto Symbol"/>
              <a:buChar char="●"/>
              <a:defRPr sz="16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560" indent="-86360" algn="l" rtl="0">
              <a:spcBef>
                <a:spcPts val="320"/>
              </a:spcBef>
              <a:buClr>
                <a:schemeClr val="lt2"/>
              </a:buClr>
              <a:buFont typeface="Merriweather"/>
              <a:buChar char="•"/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880" indent="-93979" algn="l" rtl="0">
              <a:spcBef>
                <a:spcPts val="280"/>
              </a:spcBef>
              <a:buClr>
                <a:schemeClr val="lt2"/>
              </a:buClr>
              <a:buFont typeface="Merriweather"/>
              <a:buChar char="•"/>
              <a:defRPr sz="14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rPr>
              <a:t>‹#›</a:t>
            </a:fld>
            <a:endParaRPr lang="en-US" sz="1200" b="0" i="0" u="none" strike="noStrike" cap="none" baseline="0">
              <a:solidFill>
                <a:srgbClr val="D0E9ED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935163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3050" indent="-116204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Char char="●"/>
              <a:defRPr sz="2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639763" indent="-11652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4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indent="-160655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●"/>
              <a:defRPr sz="21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187450" indent="-127000" algn="l" rtl="0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Font typeface="Noto Symbol"/>
              <a:buChar char="●"/>
              <a:defRPr sz="20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462088" indent="-134937" algn="l" rtl="0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Font typeface="Noto Symbol"/>
              <a:buChar char="●"/>
              <a:defRPr sz="20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1737360" indent="-121920" algn="l" rtl="0">
              <a:spcBef>
                <a:spcPts val="360"/>
              </a:spcBef>
              <a:buClr>
                <a:schemeClr val="accent5"/>
              </a:buClr>
              <a:buFont typeface="Noto Symbol"/>
              <a:buChar char="●"/>
              <a:def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240" indent="-111760" algn="l" rtl="0">
              <a:spcBef>
                <a:spcPts val="320"/>
              </a:spcBef>
              <a:buClr>
                <a:schemeClr val="accent6"/>
              </a:buClr>
              <a:buFont typeface="Noto Symbol"/>
              <a:buChar char="●"/>
              <a:defRPr sz="16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560" indent="-86360" algn="l" rtl="0">
              <a:spcBef>
                <a:spcPts val="320"/>
              </a:spcBef>
              <a:buClr>
                <a:schemeClr val="lt2"/>
              </a:buClr>
              <a:buFont typeface="Merriweather"/>
              <a:buChar char="•"/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880" indent="-93979" algn="l" rtl="0">
              <a:spcBef>
                <a:spcPts val="280"/>
              </a:spcBef>
              <a:buClr>
                <a:schemeClr val="lt2"/>
              </a:buClr>
              <a:buFont typeface="Merriweather"/>
              <a:buChar char="•"/>
              <a:defRPr sz="14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rPr>
              <a:t>‹#›</a:t>
            </a:fld>
            <a:endParaRPr lang="en-US" sz="1200" b="0" i="0" u="none" strike="noStrike" cap="none" baseline="0">
              <a:solidFill>
                <a:srgbClr val="D0E9ED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920084"/>
            <a:ext cx="4038599" cy="4434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6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rtl="0">
              <a:spcBef>
                <a:spcPts val="0"/>
              </a:spcBef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4648200" y="1920084"/>
            <a:ext cx="4038599" cy="4434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6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rtl="0">
              <a:spcBef>
                <a:spcPts val="0"/>
              </a:spcBef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rPr>
              <a:t>‹#›</a:t>
            </a:fld>
            <a:endParaRPr lang="en-US" sz="1200" b="0" i="0" u="none" strike="noStrike" cap="none" baseline="0">
              <a:solidFill>
                <a:srgbClr val="D0E9ED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Font typeface="Calibri"/>
              <a:buNone/>
              <a:defRPr sz="5600" b="1" i="0" u="none" strike="noStrike" cap="none" baseline="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ubTitle" idx="1"/>
          </p:nvPr>
        </p:nvSpPr>
        <p:spPr>
          <a:xfrm>
            <a:off x="533400" y="3228535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45720" indent="0" algn="r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  <a:defRPr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ctr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ctr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None/>
              <a:defRPr sz="21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  <a:defRPr sz="20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Font typeface="Noto Symbol"/>
              <a:buNone/>
              <a:defRPr sz="20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ctr" rtl="0">
              <a:spcBef>
                <a:spcPts val="360"/>
              </a:spcBef>
              <a:buClr>
                <a:schemeClr val="accent5"/>
              </a:buClr>
              <a:buFont typeface="Noto Symbol"/>
              <a:buNone/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ctr" rtl="0">
              <a:spcBef>
                <a:spcPts val="320"/>
              </a:spcBef>
              <a:buClr>
                <a:schemeClr val="accent6"/>
              </a:buClr>
              <a:buFont typeface="Noto Symbol"/>
              <a:buNone/>
              <a:defRPr sz="1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ctr" rtl="0">
              <a:spcBef>
                <a:spcPts val="320"/>
              </a:spcBef>
              <a:buClr>
                <a:schemeClr val="lt2"/>
              </a:buClr>
              <a:buFont typeface="Merriweather"/>
              <a:buNone/>
              <a:defRPr sz="1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ctr" rtl="0">
              <a:spcBef>
                <a:spcPts val="280"/>
              </a:spcBef>
              <a:buClr>
                <a:schemeClr val="lt2"/>
              </a:buClr>
              <a:buFont typeface="Merriweather"/>
              <a:buNone/>
              <a:defRPr sz="1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rPr>
              <a:t>‹#›</a:t>
            </a:fld>
            <a:endParaRPr lang="en-US" sz="1200" b="0" i="0" u="none" strike="noStrike" cap="none" baseline="0">
              <a:solidFill>
                <a:srgbClr val="D0E9ED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4AE3AC"/>
              </a:buClr>
              <a:buFont typeface="Calibri"/>
              <a:buNone/>
              <a:defRPr sz="5600" b="1" cap="none" baseline="0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lt1"/>
              </a:buClr>
              <a:buFont typeface="Merriweather"/>
              <a:buNone/>
              <a:defRPr sz="2200">
                <a:solidFill>
                  <a:schemeClr val="lt1"/>
                </a:solidFill>
              </a:defRPr>
            </a:lvl1pPr>
            <a:lvl2pPr rtl="0">
              <a:spcBef>
                <a:spcPts val="0"/>
              </a:spcBef>
              <a:buClr>
                <a:schemeClr val="lt1"/>
              </a:buClr>
              <a:buFont typeface="Merriweather"/>
              <a:buNone/>
              <a:defRPr sz="1800">
                <a:solidFill>
                  <a:schemeClr val="lt1"/>
                </a:solidFill>
              </a:defRPr>
            </a:lvl2pPr>
            <a:lvl3pPr rtl="0">
              <a:spcBef>
                <a:spcPts val="0"/>
              </a:spcBef>
              <a:buClr>
                <a:schemeClr val="lt1"/>
              </a:buClr>
              <a:buFont typeface="Merriweather"/>
              <a:buNone/>
              <a:defRPr sz="1600">
                <a:solidFill>
                  <a:schemeClr val="lt1"/>
                </a:solidFill>
              </a:defRPr>
            </a:lvl3pPr>
            <a:lvl4pPr rtl="0">
              <a:spcBef>
                <a:spcPts val="0"/>
              </a:spcBef>
              <a:buClr>
                <a:schemeClr val="lt1"/>
              </a:buClr>
              <a:buFont typeface="Merriweather"/>
              <a:buNone/>
              <a:defRPr sz="1400">
                <a:solidFill>
                  <a:schemeClr val="lt1"/>
                </a:solidFill>
              </a:defRPr>
            </a:lvl4pPr>
            <a:lvl5pPr rtl="0">
              <a:spcBef>
                <a:spcPts val="0"/>
              </a:spcBef>
              <a:buClr>
                <a:schemeClr val="lt1"/>
              </a:buClr>
              <a:buFont typeface="Merriweather"/>
              <a:buNone/>
              <a:defRPr sz="1400">
                <a:solidFill>
                  <a:schemeClr val="lt1"/>
                </a:solidFill>
              </a:defRPr>
            </a:lvl5pPr>
            <a:lvl6pPr rtl="0">
              <a:spcBef>
                <a:spcPts val="0"/>
              </a:spcBef>
              <a:def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rtl="0">
              <a:spcBef>
                <a:spcPts val="0"/>
              </a:spcBef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rPr>
              <a:t>‹#›</a:t>
            </a:fld>
            <a:endParaRPr lang="en-US" sz="1200" b="0" i="0" u="none" strike="noStrike" cap="none" baseline="0">
              <a:solidFill>
                <a:srgbClr val="D0E9ED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1855248"/>
            <a:ext cx="4040187" cy="6593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chemeClr val="lt2"/>
              </a:buClr>
              <a:buFont typeface="Merriweather"/>
              <a:buNone/>
              <a:defRPr sz="2400" b="1" cap="none" baseline="0">
                <a:solidFill>
                  <a:schemeClr val="lt2"/>
                </a:solidFill>
              </a:defRPr>
            </a:lvl1pPr>
            <a:lvl2pPr rtl="0">
              <a:spcBef>
                <a:spcPts val="0"/>
              </a:spcBef>
              <a:buFont typeface="Merriweather"/>
              <a:buNone/>
              <a:defRPr sz="2000" b="1"/>
            </a:lvl2pPr>
            <a:lvl3pPr rtl="0">
              <a:spcBef>
                <a:spcPts val="0"/>
              </a:spcBef>
              <a:buFont typeface="Merriweather"/>
              <a:buNone/>
              <a:defRPr sz="1800" b="1"/>
            </a:lvl3pPr>
            <a:lvl4pPr rtl="0">
              <a:spcBef>
                <a:spcPts val="0"/>
              </a:spcBef>
              <a:buFont typeface="Merriweather"/>
              <a:buNone/>
              <a:defRPr sz="1600" b="1"/>
            </a:lvl4pPr>
            <a:lvl5pPr rtl="0">
              <a:spcBef>
                <a:spcPts val="0"/>
              </a:spcBef>
              <a:buFont typeface="Merriweather"/>
              <a:buNone/>
              <a:defRPr sz="1600" b="1"/>
            </a:lvl5pPr>
            <a:lvl6pPr rtl="0">
              <a:spcBef>
                <a:spcPts val="0"/>
              </a:spcBef>
              <a:def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rtl="0">
              <a:spcBef>
                <a:spcPts val="0"/>
              </a:spcBef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4645025" y="1859757"/>
            <a:ext cx="4041774" cy="654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spcBef>
                <a:spcPts val="0"/>
              </a:spcBef>
              <a:buClr>
                <a:schemeClr val="lt2"/>
              </a:buClr>
              <a:buFont typeface="Merriweather"/>
              <a:buNone/>
              <a:defRPr sz="2400" b="1" cap="none" baseline="0">
                <a:solidFill>
                  <a:schemeClr val="lt2"/>
                </a:solidFill>
              </a:defRPr>
            </a:lvl1pPr>
            <a:lvl2pPr rtl="0">
              <a:spcBef>
                <a:spcPts val="0"/>
              </a:spcBef>
              <a:buFont typeface="Merriweather"/>
              <a:buNone/>
              <a:defRPr sz="2000" b="1"/>
            </a:lvl2pPr>
            <a:lvl3pPr rtl="0">
              <a:spcBef>
                <a:spcPts val="0"/>
              </a:spcBef>
              <a:buFont typeface="Merriweather"/>
              <a:buNone/>
              <a:defRPr sz="1800" b="1"/>
            </a:lvl3pPr>
            <a:lvl4pPr rtl="0">
              <a:spcBef>
                <a:spcPts val="0"/>
              </a:spcBef>
              <a:buFont typeface="Merriweather"/>
              <a:buNone/>
              <a:defRPr sz="1600" b="1"/>
            </a:lvl4pPr>
            <a:lvl5pPr rtl="0">
              <a:spcBef>
                <a:spcPts val="0"/>
              </a:spcBef>
              <a:buFont typeface="Merriweather"/>
              <a:buNone/>
              <a:defRPr sz="1600" b="1"/>
            </a:lvl5pPr>
            <a:lvl6pPr rtl="0">
              <a:spcBef>
                <a:spcPts val="0"/>
              </a:spcBef>
              <a:def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rtl="0">
              <a:spcBef>
                <a:spcPts val="0"/>
              </a:spcBef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3"/>
          </p:nvPr>
        </p:nvSpPr>
        <p:spPr>
          <a:xfrm>
            <a:off x="457200" y="2514600"/>
            <a:ext cx="4040187" cy="38457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2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rtl="0">
              <a:spcBef>
                <a:spcPts val="0"/>
              </a:spcBef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4"/>
          </p:nvPr>
        </p:nvSpPr>
        <p:spPr>
          <a:xfrm>
            <a:off x="4645025" y="2514600"/>
            <a:ext cx="4041774" cy="38457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2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rtl="0">
              <a:spcBef>
                <a:spcPts val="0"/>
              </a:spcBef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rPr>
              <a:t>‹#›</a:t>
            </a:fld>
            <a:endParaRPr lang="en-US" sz="1200" b="0" i="0" u="none" strike="noStrike" cap="none" baseline="0">
              <a:solidFill>
                <a:srgbClr val="D0E9ED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305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2"/>
              </a:buClr>
              <a:buFont typeface="Calibri"/>
              <a:buNone/>
              <a:defRPr sz="5000" b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rPr>
              <a:t>‹#›</a:t>
            </a:fld>
            <a:endParaRPr lang="en-US" sz="1200" b="0" i="0" u="none" strike="noStrike" cap="none" baseline="0">
              <a:solidFill>
                <a:srgbClr val="D0E9ED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685800" y="514352"/>
            <a:ext cx="2743199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2"/>
              </a:buClr>
              <a:buFont typeface="Calibri"/>
              <a:buNone/>
              <a:defRPr sz="2600" b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1676400"/>
            <a:ext cx="2743199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0"/>
              </a:spcBef>
              <a:buFont typeface="Merriweather"/>
              <a:buNone/>
              <a:defRPr sz="1400"/>
            </a:lvl1pPr>
            <a:lvl2pPr indent="0" algn="l" rtl="0">
              <a:spcBef>
                <a:spcPts val="0"/>
              </a:spcBef>
              <a:buFont typeface="Merriweather"/>
              <a:buNone/>
              <a:defRPr sz="1200"/>
            </a:lvl2pPr>
            <a:lvl3pPr indent="0" algn="l" rtl="0">
              <a:spcBef>
                <a:spcPts val="0"/>
              </a:spcBef>
              <a:buFont typeface="Merriweather"/>
              <a:buNone/>
              <a:defRPr sz="1000"/>
            </a:lvl3pPr>
            <a:lvl4pPr indent="0" algn="l" rtl="0">
              <a:spcBef>
                <a:spcPts val="0"/>
              </a:spcBef>
              <a:buFont typeface="Merriweather"/>
              <a:buNone/>
              <a:defRPr sz="900"/>
            </a:lvl4pPr>
            <a:lvl5pPr indent="0" algn="l" rtl="0">
              <a:spcBef>
                <a:spcPts val="0"/>
              </a:spcBef>
              <a:buFont typeface="Merriweather"/>
              <a:buNone/>
              <a:defRPr sz="900"/>
            </a:lvl5pPr>
            <a:lvl6pPr rtl="0">
              <a:spcBef>
                <a:spcPts val="0"/>
              </a:spcBef>
              <a:def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rtl="0">
              <a:spcBef>
                <a:spcPts val="0"/>
              </a:spcBef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6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rtl="0">
              <a:spcBef>
                <a:spcPts val="0"/>
              </a:spcBef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rPr>
              <a:t>‹#›</a:t>
            </a:fld>
            <a:endParaRPr lang="en-US" sz="1200" b="0" i="0" u="none" strike="noStrike" cap="none" baseline="0">
              <a:solidFill>
                <a:srgbClr val="D0E9ED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 rot="-10380000" flipH="1">
            <a:off x="3165475" y="1108074"/>
            <a:ext cx="5257800" cy="4114799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9525" cap="rnd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" name="Shape 72"/>
          <p:cNvSpPr/>
          <p:nvPr/>
        </p:nvSpPr>
        <p:spPr>
          <a:xfrm rot="-10380000" flipH="1">
            <a:off x="8004175" y="5359399"/>
            <a:ext cx="155574" cy="155574"/>
          </a:xfrm>
          <a:prstGeom prst="rtTriangle">
            <a:avLst/>
          </a:prstGeom>
          <a:solidFill>
            <a:srgbClr val="FFFFFF"/>
          </a:solidFill>
          <a:ln w="12700" cap="flat" cmpd="sng">
            <a:solidFill>
              <a:srgbClr val="FFFFFF"/>
            </a:solidFill>
            <a:prstDash val="solid"/>
            <a:bevel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Shape 73"/>
          <p:cNvSpPr/>
          <p:nvPr/>
        </p:nvSpPr>
        <p:spPr>
          <a:xfrm rot="10800000" flipH="1">
            <a:off x="-9525" y="5816600"/>
            <a:ext cx="9163050" cy="1041400"/>
          </a:xfrm>
          <a:custGeom>
            <a:avLst/>
            <a:gdLst/>
            <a:ahLst/>
            <a:cxnLst/>
            <a:rect l="0" t="0" r="0" b="0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29E">
                  <a:alpha val="44705"/>
                </a:srgbClr>
              </a:gs>
              <a:gs pos="100000">
                <a:srgbClr val="00C3CD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4" name="Shape 74"/>
          <p:cNvSpPr/>
          <p:nvPr/>
        </p:nvSpPr>
        <p:spPr>
          <a:xfrm rot="10800000" flipH="1">
            <a:off x="4381500" y="6219825"/>
            <a:ext cx="4762500" cy="638174"/>
          </a:xfrm>
          <a:custGeom>
            <a:avLst/>
            <a:gdLst/>
            <a:ahLst/>
            <a:cxnLst/>
            <a:rect l="0" t="0" r="0" b="0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9EA6">
                  <a:alpha val="29803"/>
                </a:srgbClr>
              </a:gs>
              <a:gs pos="80000">
                <a:srgbClr val="0089BE">
                  <a:alpha val="44705"/>
                </a:srgbClr>
              </a:gs>
              <a:gs pos="100000">
                <a:srgbClr val="0089BE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609600" y="1176995"/>
            <a:ext cx="2212848" cy="15826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2"/>
              </a:buClr>
              <a:buFont typeface="Calibri"/>
              <a:buNone/>
              <a:defRPr sz="2000" b="1">
                <a:solidFill>
                  <a:schemeClr val="lt2"/>
                </a:solidFill>
              </a:defRPr>
            </a:lvl1pPr>
            <a:lvl2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rtl="0">
              <a:spcBef>
                <a:spcPts val="0"/>
              </a:spcBef>
              <a:defRPr sz="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09600" y="2828784"/>
            <a:ext cx="2209799" cy="21793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250"/>
              </a:spcBef>
              <a:buFont typeface="Merriweather"/>
              <a:buNone/>
              <a:defRPr sz="1300"/>
            </a:lvl1pPr>
            <a:lvl2pPr rtl="0">
              <a:spcBef>
                <a:spcPts val="0"/>
              </a:spcBef>
              <a:defRPr sz="1200"/>
            </a:lvl2pPr>
            <a:lvl3pPr rtl="0">
              <a:spcBef>
                <a:spcPts val="0"/>
              </a:spcBef>
              <a:defRPr sz="1000"/>
            </a:lvl3pPr>
            <a:lvl4pPr rtl="0">
              <a:spcBef>
                <a:spcPts val="0"/>
              </a:spcBef>
              <a:defRPr sz="900"/>
            </a:lvl4pPr>
            <a:lvl5pPr rtl="0">
              <a:spcBef>
                <a:spcPts val="0"/>
              </a:spcBef>
              <a:defRPr sz="900"/>
            </a:lvl5pPr>
            <a:lvl6pPr rtl="0">
              <a:spcBef>
                <a:spcPts val="0"/>
              </a:spcBef>
              <a:def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rtl="0">
              <a:spcBef>
                <a:spcPts val="0"/>
              </a:spcBef>
              <a:defRPr sz="16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rtl="0">
              <a:spcBef>
                <a:spcPts val="0"/>
              </a:spcBef>
              <a:defRPr sz="16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rtl="0">
              <a:spcBef>
                <a:spcPts val="0"/>
              </a:spcBef>
              <a:defRPr sz="1400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pic" idx="2"/>
          </p:nvPr>
        </p:nvSpPr>
        <p:spPr>
          <a:xfrm rot="420000">
            <a:off x="3485792" y="1199516"/>
            <a:ext cx="4617719" cy="3931919"/>
          </a:xfrm>
          <a:prstGeom prst="rect">
            <a:avLst/>
          </a:prstGeom>
          <a:solidFill>
            <a:schemeClr val="dk2"/>
          </a:solidFill>
          <a:ln w="9525" cap="rnd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8077200" y="6356350"/>
            <a:ext cx="609599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rPr>
              <a:t>‹#›</a:t>
            </a:fld>
            <a:endParaRPr lang="en-US" sz="1200" b="0" i="0" u="none" strike="noStrike" cap="none" baseline="0">
              <a:solidFill>
                <a:srgbClr val="D0E9ED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-9525" y="-7937"/>
            <a:ext cx="9163050" cy="1041401"/>
          </a:xfrm>
          <a:custGeom>
            <a:avLst/>
            <a:gdLst/>
            <a:ahLst/>
            <a:cxnLst/>
            <a:rect l="0" t="0" r="0" b="0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29E">
                  <a:alpha val="44705"/>
                </a:srgbClr>
              </a:gs>
              <a:gs pos="100000">
                <a:srgbClr val="00C3CD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381500" y="-7937"/>
            <a:ext cx="4762500" cy="638175"/>
          </a:xfrm>
          <a:custGeom>
            <a:avLst/>
            <a:gdLst/>
            <a:ahLst/>
            <a:cxnLst/>
            <a:rect l="0" t="0" r="0" b="0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9EA6">
                  <a:alpha val="29803"/>
                </a:srgbClr>
              </a:gs>
              <a:gs pos="80000">
                <a:srgbClr val="0089BE">
                  <a:alpha val="44705"/>
                </a:srgbClr>
              </a:gs>
              <a:gs pos="100000">
                <a:srgbClr val="0089BE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935163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3050" marR="0" indent="-116204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Char char="●"/>
              <a:defRPr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639763" marR="0" indent="-11652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-160655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●"/>
              <a:defRPr sz="21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187450" marR="0" indent="-127000" algn="l" rtl="0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Font typeface="Noto Symbol"/>
              <a:buChar char="●"/>
              <a:defRPr sz="20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462088" marR="0" indent="-134937" algn="l" rtl="0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Font typeface="Noto Symbol"/>
              <a:buChar char="●"/>
              <a:defRPr sz="20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1737360" marR="0" indent="-121920" algn="l" rtl="0">
              <a:spcBef>
                <a:spcPts val="360"/>
              </a:spcBef>
              <a:buClr>
                <a:schemeClr val="accent5"/>
              </a:buClr>
              <a:buFont typeface="Noto Symbol"/>
              <a:buChar char="●"/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240" marR="0" indent="-111760" algn="l" rtl="0">
              <a:spcBef>
                <a:spcPts val="320"/>
              </a:spcBef>
              <a:buClr>
                <a:schemeClr val="accent6"/>
              </a:buClr>
              <a:buFont typeface="Noto Symbol"/>
              <a:buChar char="●"/>
              <a:defRPr sz="1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560" marR="0" indent="-86360" algn="l" rtl="0">
              <a:spcBef>
                <a:spcPts val="320"/>
              </a:spcBef>
              <a:buClr>
                <a:schemeClr val="lt2"/>
              </a:buClr>
              <a:buFont typeface="Merriweather"/>
              <a:buChar char="•"/>
              <a:defRPr sz="1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880" marR="0" indent="-93979" algn="l" rtl="0">
              <a:spcBef>
                <a:spcPts val="280"/>
              </a:spcBef>
              <a:buClr>
                <a:schemeClr val="lt2"/>
              </a:buClr>
              <a:buFont typeface="Merriweather"/>
              <a:buChar char="•"/>
              <a:defRPr sz="1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rPr>
              <a:t>‹#›</a:t>
            </a:fld>
            <a:endParaRPr lang="en-US" sz="1200" b="0" i="0" u="none" strike="noStrike" cap="none" baseline="0">
              <a:solidFill>
                <a:srgbClr val="D0E9ED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grpSp>
        <p:nvGrpSpPr>
          <p:cNvPr id="17" name="Shape 17"/>
          <p:cNvGrpSpPr/>
          <p:nvPr/>
        </p:nvGrpSpPr>
        <p:grpSpPr>
          <a:xfrm>
            <a:off x="-29326" y="-14808"/>
            <a:ext cx="9198219" cy="1083716"/>
            <a:chOff x="-29322" y="-1971"/>
            <a:chExt cx="9198254" cy="1086266"/>
          </a:xfrm>
        </p:grpSpPr>
        <p:sp>
          <p:nvSpPr>
            <p:cNvPr id="18" name="Shape 18"/>
            <p:cNvSpPr/>
            <p:nvPr/>
          </p:nvSpPr>
          <p:spPr>
            <a:xfrm rot="-164308">
              <a:off x="-19044" y="216549"/>
              <a:ext cx="9163050" cy="649224"/>
            </a:xfrm>
            <a:custGeom>
              <a:avLst/>
              <a:gdLst/>
              <a:ahLst/>
              <a:cxnLst/>
              <a:rect l="0" t="0" r="0" b="0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 cmpd="sng">
              <a:solidFill>
                <a:srgbClr val="09B6BE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" name="Shape 19"/>
            <p:cNvSpPr/>
            <p:nvPr/>
          </p:nvSpPr>
          <p:spPr>
            <a:xfrm rot="-164308">
              <a:off x="-14309" y="290002"/>
              <a:ext cx="9175811" cy="530351"/>
            </a:xfrm>
            <a:custGeom>
              <a:avLst/>
              <a:gdLst/>
              <a:ahLst/>
              <a:cxnLst/>
              <a:rect l="0" t="0" r="0" b="0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/>
        </p:nvSpPr>
        <p:spPr>
          <a:xfrm>
            <a:off x="1066800" y="2895600"/>
            <a:ext cx="6858000" cy="1303338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50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Writing Your Résumé</a:t>
            </a: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066800"/>
            <a:ext cx="3073399" cy="1739899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Shape 96"/>
          <p:cNvSpPr txBox="1"/>
          <p:nvPr/>
        </p:nvSpPr>
        <p:spPr>
          <a:xfrm>
            <a:off x="1371600" y="4572000"/>
            <a:ext cx="6248399" cy="4619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4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 Résumé Workshop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/>
        </p:nvSpPr>
        <p:spPr>
          <a:xfrm>
            <a:off x="457200" y="639762"/>
            <a:ext cx="8229600" cy="960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0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Education Example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457200" y="1600200"/>
            <a:ext cx="8229600" cy="1676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65176" marR="0" lvl="0" indent="-265176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63" name="Shape 163"/>
          <p:cNvSpPr txBox="1"/>
          <p:nvPr/>
        </p:nvSpPr>
        <p:spPr>
          <a:xfrm>
            <a:off x="457200" y="1905000"/>
            <a:ext cx="8001000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65176" marR="0" lvl="0" indent="-265176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0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Santa Barbara City College, Santa Barbara, CA</a:t>
            </a:r>
            <a:br>
              <a:rPr lang="en-US" sz="20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</a:br>
            <a:r>
              <a:rPr lang="en-US" sz="20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A.S., Engineering</a:t>
            </a:r>
            <a:br>
              <a:rPr lang="en-US" sz="20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Expected date of graduation: </a:t>
            </a:r>
            <a:r>
              <a:rPr lang="en-US" sz="2000" b="0" i="0" u="none" strike="noStrike" cap="none" baseline="0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5/2018</a:t>
            </a:r>
            <a:endParaRPr lang="en-US" sz="2000" b="0" i="0" u="none" strike="noStrike" cap="none" baseline="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65176" algn="l" rtl="0"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0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Honors: 3.6 GPA, Dean’s List (2 terms)</a:t>
            </a:r>
          </a:p>
          <a:p>
            <a:pPr marL="265176" marR="0" lvl="0" indent="-265176" algn="l" rtl="0"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0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Related Coursework: Mechanics of Solids &amp; Fluids, Electricity &amp; Magnetism, Statics &amp; Strength Materials</a:t>
            </a:r>
          </a:p>
          <a:p>
            <a:pPr marL="265176" marR="0" lvl="0" indent="-265176" algn="l" rtl="0">
              <a:spcBef>
                <a:spcPts val="450"/>
              </a:spcBef>
              <a:spcAft>
                <a:spcPts val="0"/>
              </a:spcAft>
              <a:buNone/>
            </a:pPr>
            <a:endParaRPr sz="2000" b="0" i="1" u="none" strike="noStrike" cap="none" baseline="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65176" algn="l" rtl="0">
              <a:spcBef>
                <a:spcPts val="450"/>
              </a:spcBef>
              <a:spcAft>
                <a:spcPts val="0"/>
              </a:spcAft>
              <a:buSzPct val="25000"/>
              <a:buNone/>
            </a:pPr>
            <a:r>
              <a:rPr lang="en-US" sz="2000" b="0" i="1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Special Projects</a:t>
            </a:r>
            <a:r>
              <a:rPr lang="en-US" sz="20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:  Satellite Project, </a:t>
            </a:r>
            <a:r>
              <a:rPr lang="en-US" sz="2000" b="0" i="0" u="none" strike="noStrike" cap="none" baseline="0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Spring 2016</a:t>
            </a:r>
            <a:endParaRPr lang="en-US" sz="2000" b="0" i="0" u="none" strike="noStrike" cap="none" baseline="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65176" algn="l" rtl="0"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0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Designed low earth orbit, low-power, lightweight satellite among group of four. </a:t>
            </a:r>
          </a:p>
          <a:p>
            <a:pPr marL="265176" marR="0" lvl="0" indent="-265176" algn="l" rtl="0"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0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Utilized satellite software STK and MATLAB to complete calculations</a:t>
            </a:r>
          </a:p>
          <a:p>
            <a:pPr marL="265176" marR="0" lvl="0" indent="-265176" algn="l" rtl="0"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0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Achieved goal with satellite of 175 km orbit, 1.15 kW-hr power usage, 155 kg weight </a:t>
            </a:r>
          </a:p>
          <a:p>
            <a:pPr marL="265176" marR="0" lvl="0" indent="-173735" algn="l" rtl="0">
              <a:lnSpc>
                <a:spcPct val="80000"/>
              </a:lnSpc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304800" y="379412"/>
            <a:ext cx="8305799" cy="114458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rgbClr val="4684E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Parts of a Résumé: </a:t>
            </a:r>
            <a:r>
              <a:rPr lang="en-US" sz="50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Experience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533400" y="1905000"/>
            <a:ext cx="4953000" cy="425449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74320" marR="0" lvl="0" indent="-2743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ct val="95863"/>
              <a:buFont typeface="Arial"/>
              <a:buChar char="•"/>
            </a:pPr>
            <a:r>
              <a:rPr lang="en-US" sz="222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BE CONSISTENT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rgbClr val="0B5394"/>
              </a:buClr>
              <a:buSzPct val="95863"/>
              <a:buFont typeface="Arial"/>
              <a:buChar char="•"/>
            </a:pPr>
            <a:r>
              <a:rPr lang="en-US" sz="222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Include: </a:t>
            </a:r>
            <a:r>
              <a:rPr lang="en-US" sz="2220" b="0" i="1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Title, Organization, </a:t>
            </a:r>
            <a:r>
              <a:rPr lang="en-US" sz="2220" b="1" i="1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City</a:t>
            </a:r>
            <a:r>
              <a:rPr lang="en-US" sz="2220" b="0" i="1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, State, Dates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rgbClr val="0B5394"/>
              </a:buClr>
              <a:buSzPct val="95863"/>
              <a:buFont typeface="Arial"/>
              <a:buChar char="•"/>
            </a:pPr>
            <a:r>
              <a:rPr lang="en-US" sz="222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Include accomplishments rather than duties in bullet form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rgbClr val="0B5394"/>
              </a:buClr>
              <a:buSzPct val="95863"/>
              <a:buFont typeface="Arial"/>
              <a:buChar char="•"/>
            </a:pPr>
            <a:r>
              <a:rPr lang="en-US" sz="222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If your job title is not descriptive, consider replacing it with a functional title (Student Worker III = Asst Mgr of Graphics Lab)</a:t>
            </a:r>
          </a:p>
          <a:p>
            <a:pPr marL="0" marR="0" lvl="0" indent="0" algn="l" rtl="0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rgbClr val="0B5394"/>
              </a:buClr>
              <a:buFont typeface="Noto Symbol"/>
              <a:buNone/>
            </a:pPr>
            <a:endParaRPr sz="222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" marR="0" lvl="0" indent="-274320" algn="l" rtl="0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rgbClr val="0B5394"/>
              </a:buClr>
              <a:buSzPct val="95863"/>
              <a:buFont typeface="Arial"/>
              <a:buChar char="•"/>
            </a:pPr>
            <a:r>
              <a:rPr lang="en-US" sz="222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Note: Your degree is your “job title” under Education (i.e. AA, Graphic Design) 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Font typeface="Noto Symbol"/>
              <a:buNone/>
            </a:pPr>
            <a:endParaRPr sz="222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170" name="Shape 1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62600" y="1976372"/>
            <a:ext cx="3127796" cy="4019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/>
        </p:nvSpPr>
        <p:spPr>
          <a:xfrm>
            <a:off x="457200" y="762000"/>
            <a:ext cx="8183562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0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Describing Work Experience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533400" y="2057400"/>
            <a:ext cx="8183562" cy="41878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65176" marR="0" lvl="0" indent="-26517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Focus on accomplishments, not routine duties</a:t>
            </a:r>
          </a:p>
          <a:p>
            <a:pPr marL="265176" marR="0" lvl="0" indent="-265176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65176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Use ACTION verbs – created, managed, coordinated...</a:t>
            </a:r>
          </a:p>
          <a:p>
            <a:pPr marL="265176" marR="0" lvl="0" indent="-265176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65176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Use numbers (numerals) whenever you can: $9800, </a:t>
            </a:r>
            <a:b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</a:b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7 clients, 45%</a:t>
            </a:r>
          </a:p>
          <a:p>
            <a:pPr marL="265176" marR="0" lvl="0" indent="-265176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65176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Use a superlative whenever you can: first, best, </a:t>
            </a:r>
            <a:b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</a:b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fastest, largest</a:t>
            </a:r>
          </a:p>
          <a:p>
            <a:pPr marL="265176" marR="0" lvl="0" indent="-265176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65176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Write long on your first draft - you can edit later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/>
        </p:nvSpPr>
        <p:spPr>
          <a:xfrm>
            <a:off x="457200" y="838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5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Take a Management Point of View</a:t>
            </a:r>
          </a:p>
        </p:txBody>
      </p:sp>
      <p:sp>
        <p:nvSpPr>
          <p:cNvPr id="183" name="Shape 183"/>
          <p:cNvSpPr txBox="1"/>
          <p:nvPr/>
        </p:nvSpPr>
        <p:spPr>
          <a:xfrm>
            <a:off x="457200" y="2057400"/>
            <a:ext cx="8001000" cy="40687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65176" marR="0" lvl="0" indent="-26517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Provide budget data even if that did not personally interest you</a:t>
            </a:r>
          </a:p>
          <a:p>
            <a:pPr marL="265176" marR="0" lvl="0" indent="-265176" algn="l" rtl="0">
              <a:spcBef>
                <a:spcPts val="8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Show some understanding of how your task fit into the company’s overall goals </a:t>
            </a:r>
          </a:p>
          <a:p>
            <a:pPr marL="265176" marR="0" lvl="0" indent="-265176" algn="l" rtl="0">
              <a:spcBef>
                <a:spcPts val="8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“Resulted in 5% reduction in inventory due to more efficient logistics, representing a one-time $5,000,000 savings to company</a:t>
            </a:r>
          </a:p>
          <a:p>
            <a:pPr marL="265176" marR="0" lvl="0" indent="-265176" algn="l" rtl="0">
              <a:spcBef>
                <a:spcPts val="8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Are you contributing to the “bottom line”?  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762000" y="1871663"/>
            <a:ext cx="7543800" cy="36798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5176" marR="0" lvl="0" indent="-265176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25000"/>
              <a:buFont typeface="Noto Symbol"/>
              <a:buNone/>
            </a:pPr>
            <a:r>
              <a:rPr lang="en-US" sz="2590" b="0" i="0" u="none" strike="noStrike" cap="none" baseline="0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2014-2016 </a:t>
            </a:r>
            <a:r>
              <a:rPr lang="en-US" sz="2590" b="0" i="0" u="none" strike="noStrike" cap="none" baseline="0" dirty="0" err="1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Swersky</a:t>
            </a:r>
            <a:r>
              <a:rPr lang="en-US" sz="259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 Construction, Santa Barbara, CA</a:t>
            </a:r>
          </a:p>
          <a:p>
            <a:pPr marL="265176" marR="0" lvl="0" indent="-265176" algn="l" rtl="0"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ct val="25000"/>
              <a:buFont typeface="Noto Symbol"/>
              <a:buNone/>
            </a:pPr>
            <a:r>
              <a:rPr lang="en-US" sz="259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Bob </a:t>
            </a:r>
            <a:r>
              <a:rPr lang="en-US" sz="2590" b="0" i="0" u="none" strike="noStrike" cap="none" baseline="0" dirty="0" err="1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Swersky</a:t>
            </a:r>
            <a:r>
              <a:rPr lang="en-US" sz="259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,  Supervisor</a:t>
            </a:r>
          </a:p>
          <a:p>
            <a:pPr marL="265176" marR="0" lvl="0" indent="-265176" algn="l" rtl="0"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ct val="25000"/>
              <a:buFont typeface="Noto Symbol"/>
              <a:buNone/>
            </a:pPr>
            <a:r>
              <a:rPr lang="en-US" sz="259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1235 Overlook Drive</a:t>
            </a:r>
          </a:p>
          <a:p>
            <a:pPr marL="265176" marR="0" lvl="0" indent="-265176" algn="l" rtl="0"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ct val="25000"/>
              <a:buFont typeface="Noto Symbol"/>
              <a:buNone/>
            </a:pPr>
            <a:r>
              <a:rPr lang="en-US" sz="259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805-620-7314</a:t>
            </a:r>
          </a:p>
          <a:p>
            <a:pPr marL="265176" marR="0" lvl="0" indent="-265176" algn="l" rtl="0"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Font typeface="Noto Symbol"/>
              <a:buNone/>
            </a:pPr>
            <a:endParaRPr sz="2775" b="0" i="0" u="none" strike="noStrike" cap="none" baseline="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65176" algn="l" rtl="0"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ct val="25000"/>
              <a:buFont typeface="Noto Symbol"/>
              <a:buNone/>
            </a:pPr>
            <a:r>
              <a:rPr lang="en-US" sz="259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Laborer– hammered nails, thumbs; mastered expletives</a:t>
            </a:r>
          </a:p>
        </p:txBody>
      </p:sp>
      <p:sp>
        <p:nvSpPr>
          <p:cNvPr id="189" name="Shape 189"/>
          <p:cNvSpPr txBox="1"/>
          <p:nvPr/>
        </p:nvSpPr>
        <p:spPr>
          <a:xfrm>
            <a:off x="381000" y="379412"/>
            <a:ext cx="8305799" cy="114458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625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Experience Example (Not so good)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457200" y="455612"/>
            <a:ext cx="8001000" cy="114458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0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Experience Example (Good)</a:t>
            </a:r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457200" y="2057400"/>
            <a:ext cx="8229600" cy="426719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5176" marR="0" lvl="0" indent="-265176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25000"/>
              <a:buFont typeface="Noto Symbol"/>
              <a:buNone/>
            </a:pPr>
            <a:r>
              <a:rPr lang="en-US" sz="2600" b="1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Construction Crew Assistant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,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Swersky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 Construction, Santa Barbara, CA  Summers </a:t>
            </a:r>
            <a:r>
              <a:rPr lang="en-US" sz="2600" b="0" i="0" u="none" strike="noStrike" cap="none" baseline="0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2014-2016</a:t>
            </a:r>
            <a:endParaRPr lang="en-US" sz="2600" b="0" i="0" u="none" strike="noStrike" cap="none" baseline="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630936" marR="0" lvl="1" indent="-275336" algn="l" rtl="0">
              <a:spcBef>
                <a:spcPts val="480"/>
              </a:spcBef>
              <a:spcAft>
                <a:spcPts val="0"/>
              </a:spcAft>
              <a:buClr>
                <a:srgbClr val="0B5394"/>
              </a:buClr>
              <a:buSzPct val="85000"/>
              <a:buFont typeface="Arial"/>
              <a:buChar char="•"/>
            </a:pPr>
            <a:r>
              <a:rPr lang="en-US" sz="24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Coordinated with crew of 4 to build homes</a:t>
            </a:r>
          </a:p>
          <a:p>
            <a:pPr marL="630936" marR="0" lvl="1" indent="-275336" algn="l" rtl="0">
              <a:spcBef>
                <a:spcPts val="480"/>
              </a:spcBef>
              <a:spcAft>
                <a:spcPts val="0"/>
              </a:spcAft>
              <a:buClr>
                <a:srgbClr val="0B5394"/>
              </a:buClr>
              <a:buSzPct val="85000"/>
              <a:buFont typeface="Arial"/>
              <a:buChar char="•"/>
            </a:pPr>
            <a:r>
              <a:rPr lang="en-US" sz="24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Rapidly adapted to changing work orders</a:t>
            </a:r>
          </a:p>
          <a:p>
            <a:pPr marL="630936" marR="0" lvl="1" indent="-275336" algn="l" rtl="0">
              <a:spcBef>
                <a:spcPts val="480"/>
              </a:spcBef>
              <a:spcAft>
                <a:spcPts val="0"/>
              </a:spcAft>
              <a:buClr>
                <a:srgbClr val="0B5394"/>
              </a:buClr>
              <a:buSzPct val="85000"/>
              <a:buFont typeface="Arial"/>
              <a:buChar char="•"/>
            </a:pPr>
            <a:r>
              <a:rPr lang="en-US" sz="24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Maintained tools worth over $1000</a:t>
            </a:r>
          </a:p>
          <a:p>
            <a:pPr marL="630936" marR="0" lvl="1" indent="-275336" algn="l" rtl="0">
              <a:spcBef>
                <a:spcPts val="480"/>
              </a:spcBef>
              <a:spcAft>
                <a:spcPts val="0"/>
              </a:spcAft>
              <a:buClr>
                <a:srgbClr val="0B5394"/>
              </a:buClr>
              <a:buSzPct val="85000"/>
              <a:buFont typeface="Arial"/>
              <a:buChar char="•"/>
            </a:pPr>
            <a:r>
              <a:rPr lang="en-US" sz="24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Beginning training in reading blueprints and structural requirements</a:t>
            </a:r>
          </a:p>
          <a:p>
            <a:pPr marL="365760" marR="0" lvl="1" indent="-10159" algn="l" rtl="0">
              <a:spcBef>
                <a:spcPts val="480"/>
              </a:spcBef>
              <a:spcAft>
                <a:spcPts val="0"/>
              </a:spcAft>
              <a:buClr>
                <a:srgbClr val="0B5394"/>
              </a:buClr>
              <a:buFont typeface="Noto Symbol"/>
              <a:buNone/>
            </a:pPr>
            <a:endParaRPr sz="2400" b="0" i="0" u="none" strike="noStrike" cap="none" baseline="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8229600" cy="121919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Parts of a Résumé:</a:t>
            </a:r>
            <a:r>
              <a:rPr lang="en-US" sz="44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0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Other Sections</a:t>
            </a:r>
          </a:p>
        </p:txBody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762000" y="2133600"/>
            <a:ext cx="7543800" cy="38862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Campus/Community Involvement</a:t>
            </a:r>
          </a:p>
          <a:p>
            <a:pPr marL="640080" marR="0" lvl="1" indent="-259080" algn="l" rtl="0">
              <a:spcBef>
                <a:spcPts val="480"/>
              </a:spcBef>
              <a:spcAft>
                <a:spcPts val="0"/>
              </a:spcAft>
              <a:buClr>
                <a:srgbClr val="0B5394"/>
              </a:buClr>
              <a:buSzPct val="85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This is one example...think of some of your own</a:t>
            </a:r>
          </a:p>
          <a:p>
            <a:pPr marL="274320" marR="0" lvl="0" indent="-27432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95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References</a:t>
            </a:r>
          </a:p>
          <a:p>
            <a:pPr marL="640080" marR="0" lvl="1" indent="-259080" algn="l" rtl="0">
              <a:spcBef>
                <a:spcPts val="1080"/>
              </a:spcBef>
              <a:spcAft>
                <a:spcPts val="0"/>
              </a:spcAft>
              <a:buClr>
                <a:srgbClr val="0B5394"/>
              </a:buClr>
              <a:buSzPct val="85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They are assumed; use the space to expand on your qualifications</a:t>
            </a:r>
          </a:p>
          <a:p>
            <a:pPr marL="640080" marR="0" lvl="1" indent="-259080" algn="l" rtl="0">
              <a:spcBef>
                <a:spcPts val="480"/>
              </a:spcBef>
              <a:spcAft>
                <a:spcPts val="0"/>
              </a:spcAft>
              <a:buClr>
                <a:srgbClr val="0B5394"/>
              </a:buClr>
              <a:buSzPct val="85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Create a reference list (with professional and/or scholastic contacts) to give them when they do ask, but not before.</a:t>
            </a:r>
          </a:p>
          <a:p>
            <a:pPr marL="640080" marR="0" lvl="1" indent="-25908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640080" marR="0" lvl="1" indent="-25908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xfrm>
            <a:off x="609600" y="379412"/>
            <a:ext cx="8001000" cy="114458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0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Résumé Formatting</a:t>
            </a:r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762000" y="1735138"/>
            <a:ext cx="7924799" cy="408781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Chronological? Functional? Combination?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1425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Length: ONE PAGE?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1425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Font and margin considerations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1425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Use </a:t>
            </a:r>
            <a:r>
              <a:rPr lang="en-US" sz="2600" b="1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bold type, </a:t>
            </a:r>
            <a:r>
              <a:rPr lang="en-US" sz="2600" b="0" i="1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italics, </a:t>
            </a: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or underlines to highlight important information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1425"/>
              </a:spcBef>
              <a:spcAft>
                <a:spcPts val="0"/>
              </a:spcAft>
              <a:buClr>
                <a:srgbClr val="0B5394"/>
              </a:buClr>
              <a:buSzPct val="100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Your résumé should be NEAT, PROFESSIONAL and EASY TO READ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1425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Absolutely NO typographical errors!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609600" y="381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6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86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Chronological Format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3050" marR="0" lvl="0" indent="-273050" algn="l" rtl="0"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Noto Symbol"/>
              <a:buChar char="●"/>
            </a:pPr>
            <a:r>
              <a:rPr lang="en-US" sz="2800" b="1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Advantages</a:t>
            </a:r>
          </a:p>
          <a:p>
            <a:pPr marL="639763" marR="0" lvl="1" indent="-246063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en-US" sz="22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It’s the most common &amp; traditional style.</a:t>
            </a:r>
          </a:p>
          <a:p>
            <a:pPr marL="639763" marR="0" lvl="1" indent="-246063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en-US" sz="22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Employers find it easy to understand.</a:t>
            </a:r>
          </a:p>
          <a:p>
            <a:pPr marL="639763" marR="0" lvl="1" indent="-246063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en-US" sz="22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It’s generally easier to write.</a:t>
            </a:r>
          </a:p>
          <a:p>
            <a:pPr marL="639763" marR="0" lvl="1" indent="-246063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en-US" sz="22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It emphasizes career laddering.</a:t>
            </a:r>
          </a:p>
          <a:p>
            <a:pPr marL="273050" marR="0" lvl="0" indent="-27305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Noto Symbol"/>
              <a:buChar char="●"/>
            </a:pPr>
            <a:r>
              <a:rPr lang="en-US" sz="2600" b="1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Disadvantages</a:t>
            </a:r>
          </a:p>
          <a:p>
            <a:pPr marL="639763" marR="0" lvl="1" indent="-246063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en-US" sz="22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Your most recent experience may not be your most important or relevant experience. </a:t>
            </a:r>
          </a:p>
          <a:p>
            <a:pPr marL="639763" marR="0" lvl="1" indent="-246063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en-US" sz="22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Some students may have little or no work experience or feel their work experience is unimpressive.</a:t>
            </a:r>
          </a:p>
          <a:p>
            <a:pPr marL="639763" marR="0" lvl="1" indent="-246063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en-US" sz="22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Some people don’t want to be stereotyped on the basis of their past work experience.</a:t>
            </a:r>
          </a:p>
          <a:p>
            <a:pPr marL="914400" marR="0" lvl="2" indent="-160655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None/>
            </a:pPr>
            <a:endParaRPr sz="2100" b="0" i="0" u="none" strike="noStrike" cap="none" baseline="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8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Functional Format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457200" y="1935163"/>
            <a:ext cx="8305799" cy="438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3050" marR="0" lvl="0" indent="-273050" algn="l" rtl="0"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Noto Symbol"/>
              <a:buChar char="●"/>
            </a:pPr>
            <a:r>
              <a:rPr lang="en-US" sz="2800" b="1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Advantages </a:t>
            </a:r>
          </a:p>
          <a:p>
            <a:pPr marL="639763" marR="0" lvl="1" indent="-24606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Useful when you want to emphasize abilities not used in recent work experience.</a:t>
            </a:r>
          </a:p>
          <a:p>
            <a:pPr marL="639763" marR="0" lvl="1" indent="-24606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May be useful when entering the job market for the first time or changing careers.</a:t>
            </a:r>
          </a:p>
          <a:p>
            <a:pPr marL="273050" marR="0" lvl="0" indent="-273050" algn="l" rtl="0">
              <a:spcBef>
                <a:spcPts val="56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Noto Symbol"/>
              <a:buChar char="●"/>
            </a:pPr>
            <a:r>
              <a:rPr lang="en-US" sz="2800" b="1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Disadvantages </a:t>
            </a:r>
          </a:p>
          <a:p>
            <a:pPr marL="639763" marR="0" lvl="1" indent="-24606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May be difficult to write.</a:t>
            </a:r>
          </a:p>
          <a:p>
            <a:pPr marL="639763" marR="0" lvl="1" indent="-24606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en-US" sz="24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May be confusing to employer or create skepticism due to lack of content.</a:t>
            </a:r>
          </a:p>
          <a:p>
            <a:pPr marL="273050" marR="0" lvl="0" indent="-116204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914400" y="381000"/>
            <a:ext cx="7019925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0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 is a Résumé?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7619999" cy="44973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6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 marketing tool – you are marketing </a:t>
            </a:r>
            <a:r>
              <a:rPr lang="en-US" sz="2600" b="0" i="0" u="none" strike="noStrike" cap="none" baseline="0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yourself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 panose="020B0604020202020204" pitchFamily="34" charset="0"/>
              <a:buChar char="•"/>
            </a:pPr>
            <a:endParaRPr lang="en-US" dirty="0"/>
          </a:p>
          <a:p>
            <a:pPr marL="457200" marR="0" lvl="0" indent="-457200" algn="l" rtl="0">
              <a:spcBef>
                <a:spcPts val="1200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6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 brief overview of education and </a:t>
            </a:r>
            <a:r>
              <a:rPr lang="en-US" sz="2600" b="1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relevant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 activities to demonstrate skills and </a:t>
            </a:r>
            <a:r>
              <a:rPr lang="en-US" sz="2600" b="0" i="0" u="none" strike="noStrike" cap="none" baseline="0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accomplishments</a:t>
            </a:r>
            <a:endParaRPr lang="en-US" sz="2600" b="0" i="0" u="none" strike="noStrike" cap="none" baseline="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457200" marR="0" lvl="0" indent="-457200" algn="l" rtl="0">
              <a:spcBef>
                <a:spcPts val="1200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6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 document tailored to each position / organization</a:t>
            </a:r>
          </a:p>
          <a:p>
            <a:pPr marL="457200" marR="0" lvl="0" indent="-457200" algn="l" rtl="0">
              <a:spcBef>
                <a:spcPts val="1200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6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The first (and maybe the only) impression </a:t>
            </a:r>
          </a:p>
          <a:p>
            <a:pPr marL="265176" marR="0" lvl="0" indent="-108330" algn="l" rtl="0">
              <a:spcBef>
                <a:spcPts val="1120"/>
              </a:spcBef>
              <a:spcAft>
                <a:spcPts val="0"/>
              </a:spcAft>
              <a:buClr>
                <a:schemeClr val="accent3"/>
              </a:buClr>
              <a:buFont typeface="Noto Symbol"/>
              <a:buNone/>
            </a:pPr>
            <a:endParaRPr sz="2600" b="0" i="0" u="none" strike="noStrike" cap="none" baseline="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/>
          <p:nvPr/>
        </p:nvSpPr>
        <p:spPr>
          <a:xfrm>
            <a:off x="4572000" y="914400"/>
            <a:ext cx="3733800" cy="5562600"/>
          </a:xfrm>
          <a:prstGeom prst="roundRect">
            <a:avLst>
              <a:gd name="adj" fmla="val 16667"/>
            </a:avLst>
          </a:prstGeom>
          <a:solidFill>
            <a:srgbClr val="C4E2FC"/>
          </a:solidFill>
          <a:ln w="25400" cap="flat" cmpd="sng">
            <a:solidFill>
              <a:srgbClr val="0A519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0" name="Shape 230"/>
          <p:cNvSpPr/>
          <p:nvPr/>
        </p:nvSpPr>
        <p:spPr>
          <a:xfrm>
            <a:off x="457200" y="914400"/>
            <a:ext cx="3733800" cy="5562600"/>
          </a:xfrm>
          <a:prstGeom prst="roundRect">
            <a:avLst>
              <a:gd name="adj" fmla="val 16667"/>
            </a:avLst>
          </a:prstGeom>
          <a:solidFill>
            <a:srgbClr val="8EC5F7"/>
          </a:solidFill>
          <a:ln w="25400" cap="flat" cmpd="sng">
            <a:solidFill>
              <a:srgbClr val="0A519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1" name="Shape 231"/>
          <p:cNvSpPr txBox="1"/>
          <p:nvPr/>
        </p:nvSpPr>
        <p:spPr>
          <a:xfrm>
            <a:off x="381000" y="914400"/>
            <a:ext cx="8229600" cy="7318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000" b="1" i="0" u="none" strike="noStrike" cap="none" baseline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Do</a:t>
            </a:r>
            <a:r>
              <a:rPr lang="en-US" sz="3600" b="1" i="0" u="none" strike="noStrike" cap="none" baseline="0">
                <a:solidFill>
                  <a:srgbClr val="4684E9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</a:t>
            </a:r>
            <a:r>
              <a:rPr lang="en-US" sz="5000" b="1" i="0" u="none" strike="noStrike" cap="none" baseline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Don’t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457200" y="1600200"/>
            <a:ext cx="37338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65176" marR="0" lvl="0" indent="-265176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Emphasize your name</a:t>
            </a:r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Be consistent</a:t>
            </a:r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Use numbers</a:t>
            </a:r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Match keywords to the job posting</a:t>
            </a:r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Describe projects</a:t>
            </a:r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TELL THE TRUTH!</a:t>
            </a:r>
          </a:p>
          <a:p>
            <a:pPr marL="265176" marR="0" lvl="0" indent="-122935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endParaRPr sz="2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122935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endParaRPr sz="2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233" name="Shape 233"/>
          <p:cNvSpPr txBox="1"/>
          <p:nvPr/>
        </p:nvSpPr>
        <p:spPr>
          <a:xfrm>
            <a:off x="4652962" y="1600200"/>
            <a:ext cx="3805238" cy="525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65176" marR="0" lvl="0" indent="-12293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endParaRPr sz="2800" b="0" i="0" u="none" strike="noStrike" cap="none" baseline="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800" b="0" i="0" u="none" strike="noStrike" cap="none" baseline="0" dirty="0">
                <a:solidFill>
                  <a:schemeClr val="tx2">
                    <a:lumMod val="25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Use the word </a:t>
            </a:r>
            <a:r>
              <a:rPr lang="en-US" sz="2800" b="0" i="0" u="none" strike="noStrike" cap="none" baseline="0" dirty="0">
                <a:solidFill>
                  <a:schemeClr val="tx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r>
              <a:rPr lang="en-US" sz="2800" b="0" i="0" u="none" strike="noStrike" cap="none" baseline="0" dirty="0">
                <a:solidFill>
                  <a:schemeClr val="tx2">
                    <a:lumMod val="25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I</a:t>
            </a:r>
            <a:r>
              <a:rPr lang="en-US" sz="2800" b="0" i="0" u="none" strike="noStrike" cap="none" baseline="0" dirty="0">
                <a:solidFill>
                  <a:schemeClr val="tx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</a:t>
            </a:r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800" b="0" i="0" u="none" strike="noStrike" cap="none" baseline="0" dirty="0">
                <a:solidFill>
                  <a:schemeClr val="tx2">
                    <a:lumMod val="25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Use fluff phrases</a:t>
            </a:r>
            <a:r>
              <a:rPr lang="en-US" sz="2800" b="0" i="0" u="none" strike="noStrike" cap="none" baseline="0" dirty="0">
                <a:solidFill>
                  <a:schemeClr val="tx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</a:t>
            </a:r>
            <a:r>
              <a:rPr lang="en-US" sz="2800" b="0" i="0" u="none" strike="noStrike" cap="none" baseline="0" dirty="0">
                <a:solidFill>
                  <a:schemeClr val="tx2">
                    <a:lumMod val="25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 e.g., Responsible for, Duties include, etc.</a:t>
            </a:r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800" b="0" i="0" u="none" strike="noStrike" cap="none" baseline="0" dirty="0">
                <a:solidFill>
                  <a:schemeClr val="tx2">
                    <a:lumMod val="25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Use graphics or colors or photos</a:t>
            </a:r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800" b="0" i="0" u="none" strike="noStrike" cap="none" baseline="0" dirty="0">
                <a:solidFill>
                  <a:schemeClr val="tx2">
                    <a:lumMod val="25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Allow ANY spelling or grammar errors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title"/>
          </p:nvPr>
        </p:nvSpPr>
        <p:spPr>
          <a:xfrm>
            <a:off x="457200" y="1752600"/>
            <a:ext cx="8229600" cy="1524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Writing Your Cover Letter</a:t>
            </a:r>
            <a:br>
              <a:rPr lang="en-US" sz="6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6000" b="0" i="0" u="none" strike="noStrike" cap="none" baseline="0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0" i="0" u="none" strike="noStrike" cap="none" baseline="0">
                <a:solidFill>
                  <a:srgbClr val="AFDF9F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000" b="0" i="0" u="none" strike="noStrike" cap="none" baseline="0">
                <a:solidFill>
                  <a:srgbClr val="AFDF9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5400" b="0" i="0" u="none" strike="noStrike" cap="none" baseline="0">
                <a:solidFill>
                  <a:srgbClr val="AFDF9F"/>
                </a:solidFill>
                <a:latin typeface="Calibri"/>
                <a:ea typeface="Calibri"/>
                <a:cs typeface="Calibri"/>
                <a:sym typeface="Calibri"/>
              </a:rPr>
              <a:t>3 Parts</a:t>
            </a:r>
          </a:p>
        </p:txBody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457200" y="1935163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800" b="0" i="0" u="none" strike="noStrike" cap="none" baseline="0">
                <a:solidFill>
                  <a:srgbClr val="AFDF9F"/>
                </a:solidFill>
                <a:latin typeface="Merriweather"/>
                <a:ea typeface="Merriweather"/>
                <a:cs typeface="Merriweather"/>
                <a:sym typeface="Merriweather"/>
              </a:rPr>
              <a:t/>
            </a:r>
            <a:br>
              <a:rPr lang="en-US" sz="2800" b="0" i="0" u="none" strike="noStrike" cap="none" baseline="0">
                <a:solidFill>
                  <a:srgbClr val="AFDF9F"/>
                </a:solidFill>
                <a:latin typeface="Merriweather"/>
                <a:ea typeface="Merriweather"/>
                <a:cs typeface="Merriweather"/>
                <a:sym typeface="Merriweather"/>
              </a:rPr>
            </a:br>
            <a:r>
              <a:rPr lang="en-US" sz="2800" b="0" i="0" u="none" strike="noStrike" cap="none" baseline="0">
                <a:solidFill>
                  <a:srgbClr val="AFDF9F"/>
                </a:solidFill>
                <a:latin typeface="Merriweather"/>
                <a:ea typeface="Merriweather"/>
                <a:cs typeface="Merriweather"/>
                <a:sym typeface="Merriweather"/>
              </a:rPr>
              <a:t>Introduction 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800" b="0" i="0" u="none" strike="noStrike" cap="none" baseline="0">
                <a:solidFill>
                  <a:srgbClr val="AFDF9F"/>
                </a:solidFill>
                <a:latin typeface="Merriweather"/>
                <a:ea typeface="Merriweather"/>
                <a:cs typeface="Merriweather"/>
                <a:sym typeface="Merriweather"/>
              </a:rPr>
              <a:t>	Specify the job you are interested in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2800" b="0" i="0" u="none" strike="noStrike" cap="none" baseline="0">
              <a:solidFill>
                <a:srgbClr val="AFDF9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800" b="0" i="0" u="none" strike="noStrike" cap="none" baseline="0">
                <a:solidFill>
                  <a:srgbClr val="AFDF9F"/>
                </a:solidFill>
                <a:latin typeface="Merriweather"/>
                <a:ea typeface="Merriweather"/>
                <a:cs typeface="Merriweather"/>
                <a:sym typeface="Merriweather"/>
              </a:rPr>
              <a:t>Rationale or “Pitch” 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800" b="0" i="0" u="none" strike="noStrike" cap="none" baseline="0">
                <a:solidFill>
                  <a:srgbClr val="AFDF9F"/>
                </a:solidFill>
                <a:latin typeface="Merriweather"/>
                <a:ea typeface="Merriweather"/>
                <a:cs typeface="Merriweather"/>
                <a:sym typeface="Merriweather"/>
              </a:rPr>
              <a:t>	Set yourself apart from others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800" b="0" i="0" u="none" strike="noStrike" cap="none" baseline="0">
                <a:solidFill>
                  <a:srgbClr val="AFDF9F"/>
                </a:solidFill>
                <a:latin typeface="Merriweather"/>
                <a:ea typeface="Merriweather"/>
                <a:cs typeface="Merriweather"/>
                <a:sym typeface="Merriweather"/>
              </a:rPr>
              <a:t/>
            </a:r>
            <a:br>
              <a:rPr lang="en-US" sz="2800" b="0" i="0" u="none" strike="noStrike" cap="none" baseline="0">
                <a:solidFill>
                  <a:srgbClr val="AFDF9F"/>
                </a:solidFill>
                <a:latin typeface="Merriweather"/>
                <a:ea typeface="Merriweather"/>
                <a:cs typeface="Merriweather"/>
                <a:sym typeface="Merriweather"/>
              </a:rPr>
            </a:br>
            <a:r>
              <a:rPr lang="en-US" sz="2800" b="0" i="0" u="none" strike="noStrike" cap="none" baseline="0">
                <a:solidFill>
                  <a:srgbClr val="AFDF9F"/>
                </a:solidFill>
                <a:latin typeface="Merriweather"/>
                <a:ea typeface="Merriweather"/>
                <a:cs typeface="Merriweather"/>
                <a:sym typeface="Merriweather"/>
              </a:rPr>
              <a:t>Call to Action 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800" b="0" i="0" u="none" strike="noStrike" cap="none" baseline="0">
                <a:solidFill>
                  <a:srgbClr val="AFDF9F"/>
                </a:solidFill>
                <a:latin typeface="Merriweather"/>
                <a:ea typeface="Merriweather"/>
                <a:cs typeface="Merriweather"/>
                <a:sym typeface="Merriweather"/>
              </a:rPr>
              <a:t>	Tell what you want to happen next</a:t>
            </a:r>
          </a:p>
        </p:txBody>
      </p:sp>
      <p:sp>
        <p:nvSpPr>
          <p:cNvPr id="245" name="Shape 245"/>
          <p:cNvSpPr/>
          <p:nvPr/>
        </p:nvSpPr>
        <p:spPr>
          <a:xfrm>
            <a:off x="54278" y="2362200"/>
            <a:ext cx="457200" cy="4572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1"/>
          </a:solidFill>
          <a:ln w="25400" cap="flat" cmpd="sng">
            <a:solidFill>
              <a:srgbClr val="0A519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6" name="Shape 246"/>
          <p:cNvSpPr/>
          <p:nvPr/>
        </p:nvSpPr>
        <p:spPr>
          <a:xfrm>
            <a:off x="54278" y="3982233"/>
            <a:ext cx="457200" cy="4572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1"/>
          </a:solidFill>
          <a:ln w="25400" cap="flat" cmpd="sng">
            <a:solidFill>
              <a:srgbClr val="0A519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7" name="Shape 247"/>
          <p:cNvSpPr/>
          <p:nvPr/>
        </p:nvSpPr>
        <p:spPr>
          <a:xfrm>
            <a:off x="114820" y="5334000"/>
            <a:ext cx="457200" cy="4572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1"/>
          </a:solidFill>
          <a:ln w="25400" cap="flat" cmpd="sng">
            <a:solidFill>
              <a:srgbClr val="0A519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How can you make your Cover Letter stand out above the rest?</a:t>
            </a:r>
          </a:p>
        </p:txBody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381000" y="1920083"/>
            <a:ext cx="4114799" cy="4785517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273050" marR="0" lvl="0" indent="-273050" algn="l" rtl="0"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Noto Symbol"/>
              <a:buChar char="●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Address it to the person who is hiring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3050" marR="0" lvl="0" indent="-27305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Noto Symbol"/>
              <a:buChar char="●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Show that you know about the company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3050" marR="0" lvl="0" indent="-27305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Noto Symbol"/>
              <a:buChar char="●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Express enthusiasm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3050" marR="0" lvl="0" indent="-27305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Noto Symbol"/>
              <a:buChar char="●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Check for spelling and grammatical errors</a:t>
            </a:r>
          </a:p>
        </p:txBody>
      </p:sp>
      <p:sp>
        <p:nvSpPr>
          <p:cNvPr id="254" name="Shape 254"/>
          <p:cNvSpPr txBox="1">
            <a:spLocks noGrp="1"/>
          </p:cNvSpPr>
          <p:nvPr>
            <p:ph type="body" idx="2"/>
          </p:nvPr>
        </p:nvSpPr>
        <p:spPr>
          <a:xfrm>
            <a:off x="4648200" y="1920083"/>
            <a:ext cx="4038599" cy="4556915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273050" marR="0" lvl="0" indent="-273050" algn="l" rtl="0"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Noto Symbol"/>
              <a:buChar char="●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Set yourself apart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3050" marR="0" lvl="0" indent="-27305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Noto Symbol"/>
              <a:buChar char="●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Be specific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3050" marR="0" lvl="0" indent="-27305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Noto Symbol"/>
              <a:buChar char="●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Take the initiative about your next steps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3050" marR="0" lvl="0" indent="-27305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Noto Symbol"/>
              <a:buChar char="●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Keep it brief (1 page, 3 – 5 paragraphs at the most)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Address &amp; Salutation</a:t>
            </a:r>
          </a:p>
        </p:txBody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457200" y="1935163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600" b="1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Use Formal Address Style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Santa Barbara City College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Human Resources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Attn: Yvette Dicierdo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721 Cliff Drive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Santa Barbara, CA  93109-2394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Dear Ms. Decierdo, 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457200" y="1935163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Grab the Employer’s Attention!</a:t>
            </a:r>
          </a:p>
          <a:p>
            <a:pPr marL="0" marR="0" lvl="0" indent="0" algn="ctr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514350" marR="0" lvl="0" indent="-51435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Calibri"/>
              <a:buAutoNum type="arabicPeriod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I am a recent graduate of Santa Barbara City College (or student attending)…</a:t>
            </a:r>
          </a:p>
          <a:p>
            <a:pPr marL="514350" marR="0" lvl="0" indent="-51435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Calibri"/>
              <a:buAutoNum type="arabicPeriod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I am interested in the opportunity to work at Nordstrom. I have past experience working in retail…</a:t>
            </a:r>
          </a:p>
          <a:p>
            <a:pPr marL="514350" marR="0" lvl="0" indent="-51435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Calibri"/>
              <a:buAutoNum type="arabicPeriod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I got your name from Jane Smith, Director of Marketing, at XXXX Company…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Rationale or “Pitch”</a:t>
            </a:r>
          </a:p>
        </p:txBody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457200" y="1935163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600" b="1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Impress with your Accomplishments and Talents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My high grades demonstrate my abilities and desire to perform well.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Although I am a first year student, I have worked 3 years in retail.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I am fluent in two languages.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514350" marR="0" lvl="0" indent="-357505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Calibri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Call to Action</a:t>
            </a:r>
          </a:p>
        </p:txBody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457200" y="1935163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Thank you very much for your time. I will be calling you shortly to see if we can arrange a time to meet.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Thank you for your attention, and I look forward to speaking with you soon. My phone number is ….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0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Signature</a:t>
            </a:r>
          </a:p>
        </p:txBody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457200" y="1935163"/>
            <a:ext cx="8229600" cy="438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ymbol"/>
              <a:buNone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Sincerely,</a:t>
            </a:r>
            <a:b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</a:b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Marie Jones</a:t>
            </a:r>
            <a:b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</a:br>
            <a:endParaRPr lang="en-US"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/>
          <p:nvPr/>
        </p:nvSpPr>
        <p:spPr>
          <a:xfrm>
            <a:off x="4572000" y="914400"/>
            <a:ext cx="3733800" cy="5562600"/>
          </a:xfrm>
          <a:prstGeom prst="roundRect">
            <a:avLst>
              <a:gd name="adj" fmla="val 16667"/>
            </a:avLst>
          </a:prstGeom>
          <a:solidFill>
            <a:srgbClr val="C4E2FC"/>
          </a:solidFill>
          <a:ln w="25400" cap="flat" cmpd="sng">
            <a:solidFill>
              <a:srgbClr val="0A519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8" name="Shape 298"/>
          <p:cNvSpPr/>
          <p:nvPr/>
        </p:nvSpPr>
        <p:spPr>
          <a:xfrm>
            <a:off x="457200" y="914400"/>
            <a:ext cx="3733800" cy="5562600"/>
          </a:xfrm>
          <a:prstGeom prst="roundRect">
            <a:avLst>
              <a:gd name="adj" fmla="val 16667"/>
            </a:avLst>
          </a:prstGeom>
          <a:solidFill>
            <a:srgbClr val="8EC5F7"/>
          </a:solidFill>
          <a:ln w="25400" cap="flat" cmpd="sng">
            <a:solidFill>
              <a:srgbClr val="0A519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9" name="Shape 299"/>
          <p:cNvSpPr txBox="1"/>
          <p:nvPr/>
        </p:nvSpPr>
        <p:spPr>
          <a:xfrm>
            <a:off x="457200" y="2286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buSzPct val="25000"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Job Fair 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</a:rPr>
              <a:t>Dos and Don’ts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lvl="0" algn="ctr">
              <a:buSzPct val="25000"/>
            </a:pPr>
            <a:r>
              <a:rPr lang="en-US" sz="5000" b="1" i="0" u="none" strike="noStrike" cap="none" baseline="0" dirty="0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Do</a:t>
            </a:r>
            <a:r>
              <a:rPr lang="en-US" sz="3600" b="1" i="0" u="none" strike="noStrike" cap="none" baseline="0" dirty="0" smtClean="0">
                <a:solidFill>
                  <a:srgbClr val="4684E9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</a:t>
            </a:r>
            <a:r>
              <a:rPr lang="en-US" sz="5000" b="1" i="0" u="none" strike="noStrike" cap="none" baseline="0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Don’t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466725" y="1428750"/>
            <a:ext cx="3733800" cy="5029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65176" marR="0" lvl="0" indent="-24993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●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Bring a neat &amp; clean resume </a:t>
            </a:r>
          </a:p>
          <a:p>
            <a:pPr marL="15240" marR="0" lvl="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endParaRPr lang="en-US" sz="1600" dirty="0" smtClean="0">
              <a:solidFill>
                <a:schemeClr val="accent1">
                  <a:lumMod val="50000"/>
                </a:schemeClr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4993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●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Prepare to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talk about yourself and your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experience</a:t>
            </a:r>
          </a:p>
          <a:p>
            <a:pPr marL="15240" marR="0" lvl="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lvl="0" indent="-249936" rtl="0">
              <a:spcBef>
                <a:spcPts val="250"/>
              </a:spcBef>
              <a:buClr>
                <a:schemeClr val="accent1"/>
              </a:buClr>
              <a:buSzPct val="100000"/>
              <a:buFont typeface="Noto Symbol"/>
              <a:buChar char="●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Be actively engaged (take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out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earbuds!) </a:t>
            </a:r>
          </a:p>
          <a:p>
            <a:pPr marL="15240" lvl="0" rtl="0">
              <a:spcBef>
                <a:spcPts val="250"/>
              </a:spcBef>
              <a:buClr>
                <a:schemeClr val="accent1"/>
              </a:buClr>
              <a:buSzPct val="100000"/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lvl="0" indent="-249936" rtl="0">
              <a:spcBef>
                <a:spcPts val="250"/>
              </a:spcBef>
              <a:buClr>
                <a:schemeClr val="accent1"/>
              </a:buClr>
              <a:buSzPct val="100000"/>
              <a:buFont typeface="Merriweather"/>
              <a:buChar char="●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Choose companies to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talk to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prior to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the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fair if possible</a:t>
            </a:r>
          </a:p>
          <a:p>
            <a:pPr marL="15240" lvl="0" rtl="0">
              <a:spcBef>
                <a:spcPts val="250"/>
              </a:spcBef>
              <a:buClr>
                <a:schemeClr val="accent1"/>
              </a:buClr>
              <a:buSzPct val="100000"/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3723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Merriweather"/>
              <a:buChar char="●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Dress appropriately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</a:p>
          <a:p>
            <a:pPr marR="0" lvl="0" algn="l" rtl="0">
              <a:spcBef>
                <a:spcPts val="250"/>
              </a:spcBef>
              <a:spcAft>
                <a:spcPts val="0"/>
              </a:spcAft>
              <a:buNone/>
            </a:pPr>
            <a:endParaRPr sz="1800" dirty="0"/>
          </a:p>
          <a:p>
            <a:pPr marR="0" lvl="0" algn="l" rtl="0">
              <a:spcBef>
                <a:spcPts val="250"/>
              </a:spcBef>
              <a:spcAft>
                <a:spcPts val="0"/>
              </a:spcAft>
              <a:buNone/>
            </a:pPr>
            <a:endParaRPr sz="1800" dirty="0"/>
          </a:p>
          <a:p>
            <a:pPr marL="265176" marR="0" lvl="0" indent="-122935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endParaRPr sz="1800" b="0" i="0" u="none" strike="noStrike" cap="none" baseline="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122935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endParaRPr sz="2800" b="0" i="0" u="none" strike="noStrike" cap="none" baseline="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301" name="Shape 301"/>
          <p:cNvSpPr txBox="1"/>
          <p:nvPr/>
        </p:nvSpPr>
        <p:spPr>
          <a:xfrm>
            <a:off x="4572000" y="1600200"/>
            <a:ext cx="3576599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65176" marR="0" lvl="0" indent="-24358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●"/>
            </a:pPr>
            <a:r>
              <a:rPr lang="en-US" sz="1900" dirty="0" smtClean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Be </a:t>
            </a:r>
            <a:r>
              <a:rPr lang="en-US" sz="1900" dirty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afraid to approach recruiters; they are excited to meet </a:t>
            </a:r>
            <a:r>
              <a:rPr lang="en-US" sz="1900" dirty="0" smtClean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you!</a:t>
            </a:r>
          </a:p>
          <a:p>
            <a:pPr marL="21590" marR="0" lvl="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endParaRPr lang="en-US" sz="1900" dirty="0">
              <a:solidFill>
                <a:schemeClr val="accent1">
                  <a:lumMod val="50000"/>
                </a:schemeClr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4358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Merriweather"/>
              <a:buChar char="●"/>
            </a:pPr>
            <a:r>
              <a:rPr lang="en-US" sz="1900" dirty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Be negative; </a:t>
            </a:r>
            <a:r>
              <a:rPr lang="en-US" sz="1900" dirty="0" smtClean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instead, choose positive  language</a:t>
            </a:r>
          </a:p>
          <a:p>
            <a:pPr marL="21590" marR="0" lvl="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endParaRPr lang="en-US" sz="1900" dirty="0">
              <a:solidFill>
                <a:schemeClr val="accent1">
                  <a:lumMod val="50000"/>
                </a:schemeClr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4358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Merriweather"/>
              <a:buChar char="●"/>
            </a:pPr>
            <a:r>
              <a:rPr lang="en-US" sz="1900" dirty="0" smtClean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Interrupt a conversation between a student and employer; politely wait </a:t>
            </a:r>
            <a:r>
              <a:rPr lang="en-US" sz="1900" dirty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your </a:t>
            </a:r>
            <a:r>
              <a:rPr lang="en-US" sz="1900" dirty="0" smtClean="0">
                <a:solidFill>
                  <a:schemeClr val="accent1">
                    <a:lumMod val="50000"/>
                  </a:schemeClr>
                </a:solidFill>
                <a:latin typeface="Merriweather"/>
                <a:ea typeface="Merriweather"/>
                <a:cs typeface="Merriweather"/>
                <a:sym typeface="Merriweather"/>
              </a:rPr>
              <a:t>turn</a:t>
            </a:r>
            <a:endParaRPr lang="en-US" sz="1900" dirty="0">
              <a:solidFill>
                <a:schemeClr val="accent1">
                  <a:lumMod val="50000"/>
                </a:schemeClr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8001000" cy="9144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0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Résumé Writing Guidelines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914400" y="21336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65176" marR="0" lvl="0" indent="-265176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Résumés are subjective– few true rules</a:t>
            </a:r>
          </a:p>
          <a:p>
            <a:pPr marL="548640" marR="0" lvl="1" indent="-205740" algn="l" rtl="0">
              <a:spcBef>
                <a:spcPts val="550"/>
              </a:spcBef>
              <a:spcAft>
                <a:spcPts val="0"/>
              </a:spcAft>
              <a:buClr>
                <a:srgbClr val="0B5394"/>
              </a:buClr>
              <a:buSzPct val="85000"/>
              <a:buFont typeface="Arial"/>
              <a:buChar char="•"/>
            </a:pPr>
            <a:r>
              <a:rPr lang="en-US" sz="22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What you include &amp; HOW you include it, has an impact</a:t>
            </a:r>
          </a:p>
          <a:p>
            <a:pPr marL="548640" marR="0" lvl="1" indent="-86995" algn="l" rtl="0">
              <a:spcBef>
                <a:spcPts val="1150"/>
              </a:spcBef>
              <a:spcAft>
                <a:spcPts val="0"/>
              </a:spcAft>
              <a:buClr>
                <a:srgbClr val="0B5394"/>
              </a:buClr>
              <a:buFont typeface="Arial"/>
              <a:buNone/>
            </a:pPr>
            <a:endParaRPr sz="22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65176" algn="l" rtl="0">
              <a:spcBef>
                <a:spcPts val="1350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YOU MUST TELL THE TRUTH!!</a:t>
            </a:r>
          </a:p>
          <a:p>
            <a:pPr marL="265176" marR="0" lvl="0" indent="-108330" algn="l" rtl="0">
              <a:spcBef>
                <a:spcPts val="750"/>
              </a:spcBef>
              <a:spcAft>
                <a:spcPts val="0"/>
              </a:spcAft>
              <a:buClr>
                <a:srgbClr val="0B5394"/>
              </a:buClr>
              <a:buFont typeface="Aria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65176" algn="l" rtl="0">
              <a:spcBef>
                <a:spcPts val="750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Prioritize the information in order of interest to your reader– top left is highest emphasis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/>
        </p:nvSpPr>
        <p:spPr>
          <a:xfrm>
            <a:off x="533400" y="1524000"/>
            <a:ext cx="8077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4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 proud</a:t>
            </a:r>
            <a:r>
              <a:rPr lang="en-US" sz="480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of all </a:t>
            </a:r>
            <a:r>
              <a:rPr lang="en-US" sz="48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you have </a:t>
            </a:r>
            <a:r>
              <a:rPr lang="en-US" sz="480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accomplished</a:t>
            </a:r>
            <a:r>
              <a:rPr lang="en-US" sz="48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50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50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0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Come </a:t>
            </a:r>
            <a:r>
              <a:rPr lang="en-US" sz="40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 the Career Center if you need help with your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40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résumé or cover letter.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5334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5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Linking Yourself to the Position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533400" y="2286000"/>
            <a:ext cx="7848599" cy="4038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Match YOUR skills &amp; qualifications to THEIR requirements and keywords</a:t>
            </a:r>
          </a:p>
          <a:p>
            <a:pPr marL="274320" marR="0" lvl="0" indent="-274320" algn="l" rtl="0">
              <a:spcBef>
                <a:spcPts val="1450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Critique your résumé as if YOU were the employer– what would YOU want to see?</a:t>
            </a:r>
          </a:p>
          <a:p>
            <a:pPr marL="274320" marR="0" lvl="0" indent="-117475" algn="l" rtl="0">
              <a:spcBef>
                <a:spcPts val="850"/>
              </a:spcBef>
              <a:spcAft>
                <a:spcPts val="0"/>
              </a:spcAft>
              <a:buClr>
                <a:schemeClr val="accent3"/>
              </a:buClr>
              <a:buFont typeface="Noto Symbol"/>
              <a:buNone/>
            </a:pPr>
            <a:endParaRPr sz="26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74320" marR="0" lvl="0" indent="-274320" algn="ctr" rtl="0">
              <a:spcBef>
                <a:spcPts val="850"/>
              </a:spcBef>
              <a:spcAft>
                <a:spcPts val="0"/>
              </a:spcAft>
              <a:buClr>
                <a:schemeClr val="accent3"/>
              </a:buClr>
              <a:buSzPct val="25000"/>
              <a:buFont typeface="Noto Symbol"/>
              <a:buNone/>
            </a:pPr>
            <a:r>
              <a:rPr lang="en-US" sz="2600" b="1" i="1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This is the single most important aspect of résumé writing!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Shape 1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67200" y="570064"/>
            <a:ext cx="4467224" cy="5772149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 txBox="1"/>
          <p:nvPr/>
        </p:nvSpPr>
        <p:spPr>
          <a:xfrm>
            <a:off x="685800" y="1143000"/>
            <a:ext cx="3200399" cy="954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800" b="0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does a résumé look like?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/>
        </p:nvSpPr>
        <p:spPr>
          <a:xfrm>
            <a:off x="457200" y="639762"/>
            <a:ext cx="8229600" cy="8842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0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Parts of a Résumé : </a:t>
            </a:r>
            <a:r>
              <a:rPr lang="en-US" sz="50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Contact Info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x="457200" y="2057400"/>
            <a:ext cx="4953000" cy="40687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65176" marR="0" lvl="0" indent="-26517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0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Emphasize your </a:t>
            </a:r>
            <a:r>
              <a:rPr lang="en-US" sz="2000" b="1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Name</a:t>
            </a:r>
          </a:p>
          <a:p>
            <a:pPr marL="265176" marR="0" lvl="0" indent="-265176" algn="l" rtl="0">
              <a:spcBef>
                <a:spcPts val="8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0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Use a local address if reliable</a:t>
            </a:r>
          </a:p>
          <a:p>
            <a:pPr marL="265176" marR="0" lvl="0" indent="-265176" algn="l" rtl="0">
              <a:spcBef>
                <a:spcPts val="8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0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Phone numbers:  use cell phone number if you have a professional voice mail greeting </a:t>
            </a:r>
          </a:p>
          <a:p>
            <a:pPr marL="265176" marR="0" lvl="0" indent="-265176" algn="l" rtl="0">
              <a:spcBef>
                <a:spcPts val="8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0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Provide </a:t>
            </a:r>
            <a:r>
              <a:rPr lang="en-US" sz="2000" b="0" i="1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appropriate</a:t>
            </a:r>
            <a:r>
              <a:rPr lang="en-US" sz="20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 e-mail address (NOT </a:t>
            </a:r>
            <a:r>
              <a:rPr lang="en-US" sz="2000" b="0" i="1" u="none" strike="noStrike" cap="none" baseline="0" dirty="0" err="1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lazyboybob</a:t>
            </a:r>
            <a:r>
              <a:rPr lang="en-US" sz="2000" b="0" i="1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@...) </a:t>
            </a:r>
            <a:r>
              <a:rPr lang="en-US" sz="20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and check on a daily basis</a:t>
            </a:r>
          </a:p>
          <a:p>
            <a:pPr marL="265176" marR="0" lvl="0" indent="-265176" algn="l" rtl="0">
              <a:spcBef>
                <a:spcPts val="85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000" b="0" i="0" u="none" strike="noStrike" cap="none" baseline="0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Recommend</a:t>
            </a:r>
            <a:r>
              <a:rPr lang="en-US" sz="2000" b="0" i="0" u="none" strike="noStrike" cap="none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 11 or 12</a:t>
            </a:r>
            <a:r>
              <a:rPr lang="en-US" sz="2000" b="0" i="0" u="none" strike="noStrike" cap="none" baseline="0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r>
              <a:rPr lang="en-US" sz="2000" b="0" i="0" u="none" strike="noStrike" cap="none" baseline="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font size for contact information and remainder of </a:t>
            </a:r>
            <a:r>
              <a:rPr lang="en-US" sz="2000" b="0" i="0" u="none" strike="noStrike" cap="none" baseline="0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résumé </a:t>
            </a:r>
            <a:r>
              <a:rPr lang="en-US" b="0" i="0" u="none" strike="noStrike" cap="none" baseline="0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(Times New Roman,</a:t>
            </a:r>
            <a:r>
              <a:rPr lang="en-US" b="0" i="0" u="none" strike="noStrike" cap="none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 Garamond, Gill Sans)</a:t>
            </a:r>
            <a:endParaRPr lang="en-US" b="0" i="0" u="none" strike="noStrike" cap="none" baseline="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131" name="Shape 1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10200" y="1752598"/>
            <a:ext cx="3523496" cy="456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/>
        </p:nvSpPr>
        <p:spPr>
          <a:xfrm>
            <a:off x="685800" y="1981200"/>
            <a:ext cx="4648199" cy="2057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65176" marR="0" lvl="0" indent="-26517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I want a job with a company who will value me and allow me to grow and gain experience.                          </a:t>
            </a:r>
          </a:p>
          <a:p>
            <a:pPr marL="265176" marR="0" lvl="0" indent="-265176" algn="ctr" rtl="0">
              <a:spcBef>
                <a:spcPts val="250"/>
              </a:spcBef>
              <a:spcAft>
                <a:spcPts val="0"/>
              </a:spcAft>
              <a:buSzPct val="25000"/>
              <a:buNone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vs.</a:t>
            </a:r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None/>
            </a:pPr>
            <a:endParaRPr sz="20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37" name="Shape 137"/>
          <p:cNvSpPr txBox="1"/>
          <p:nvPr/>
        </p:nvSpPr>
        <p:spPr>
          <a:xfrm>
            <a:off x="609600" y="3505200"/>
            <a:ext cx="4800600" cy="304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65176" marR="0" lvl="0" indent="-26517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Seeking an engineering position with AMD where I can utilize my ability to analyze, interpret and evaluate data, conduct research, prepare and write reports. </a:t>
            </a:r>
            <a:br>
              <a:rPr lang="en-US" sz="20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</a:br>
            <a:endParaRPr lang="en-US" sz="20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76" marR="0" lvl="0" indent="-265176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lang="en-US" sz="20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Or simply: Seeking an electrical engineering position  with  AMD</a:t>
            </a:r>
          </a:p>
          <a:p>
            <a:pPr marL="265176" marR="0" lvl="0" indent="-163575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endParaRPr sz="20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38" name="Shape 138"/>
          <p:cNvSpPr txBox="1"/>
          <p:nvPr/>
        </p:nvSpPr>
        <p:spPr>
          <a:xfrm>
            <a:off x="457200" y="5334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775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Parts of a Résumé:  </a:t>
            </a:r>
            <a:r>
              <a:rPr lang="en-US" sz="4625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Objective Statement</a:t>
            </a:r>
          </a:p>
        </p:txBody>
      </p:sp>
      <p:pic>
        <p:nvPicPr>
          <p:cNvPr id="139" name="Shape 1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4000" y="1867243"/>
            <a:ext cx="3433762" cy="44749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114458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7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Parts of a Résumé: </a:t>
            </a:r>
            <a:br>
              <a:rPr lang="en-US" sz="27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5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Summary of Qualifications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533400" y="2362200"/>
            <a:ext cx="5714999" cy="3676458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Summarize your key strengths for the position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Not too many items (Roughly 3-5)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Be specific – paint a picture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This area should be ESPECIALLY tailored to position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B5394"/>
              </a:buClr>
              <a:buSzPct val="95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Speak THEIR language</a:t>
            </a:r>
          </a:p>
        </p:txBody>
      </p:sp>
      <p:pic>
        <p:nvPicPr>
          <p:cNvPr id="146" name="Shape 1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1200" y="2362199"/>
            <a:ext cx="2852737" cy="36764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304800" y="4572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0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Parts of a Résumé: </a:t>
            </a:r>
            <a:r>
              <a:rPr lang="en-US" sz="50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Education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990600" y="1905000"/>
            <a:ext cx="3886200" cy="3809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265113" marR="0" lvl="0" indent="-26511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ymbol"/>
              <a:buChar char="●"/>
            </a:pPr>
            <a:r>
              <a:rPr lang="en-US"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Don’t underestimate the importance of your education on your résumé</a:t>
            </a:r>
          </a:p>
          <a:p>
            <a:pPr marL="0" marR="0" lvl="0" indent="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13" marR="0" lvl="0" indent="-265113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ymbol"/>
              <a:buChar char="●"/>
            </a:pPr>
            <a:r>
              <a:rPr lang="en-US"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Think in terms of skills and experience...just like describing professional experience</a:t>
            </a:r>
          </a:p>
          <a:p>
            <a:pPr marL="0" marR="0" lvl="0" indent="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13" marR="0" lvl="0" indent="-265113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ymbol"/>
              <a:buChar char="●"/>
            </a:pPr>
            <a:r>
              <a:rPr lang="en-US"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List coursework and projects when applicable</a:t>
            </a:r>
          </a:p>
          <a:p>
            <a:pPr marL="0" marR="0" lvl="0" indent="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13" marR="0" lvl="0" indent="-265113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79999"/>
              <a:buFont typeface="Noto Symbol"/>
              <a:buChar char="●"/>
            </a:pPr>
            <a:r>
              <a:rPr lang="en-US" sz="1800" b="0" i="0" u="none" strike="noStrike" cap="none" baseline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SBCC can be your calling card</a:t>
            </a:r>
          </a:p>
          <a:p>
            <a:pPr marL="265113" marR="0" lvl="0" indent="-265113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265113" marR="0" lvl="0" indent="-156528" algn="l" rtl="0">
              <a:spcBef>
                <a:spcPts val="360"/>
              </a:spcBef>
              <a:spcAft>
                <a:spcPts val="0"/>
              </a:spcAft>
              <a:buClr>
                <a:srgbClr val="0BD0D9"/>
              </a:buClr>
              <a:buFont typeface="Noto Symbol"/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155" name="Shape 1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6444" y="1828800"/>
            <a:ext cx="3286124" cy="4266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1237</Words>
  <Application>Microsoft Office PowerPoint</Application>
  <PresentationFormat>On-screen Show (4:3)</PresentationFormat>
  <Paragraphs>222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Merriweather</vt:lpstr>
      <vt:lpstr>Noto Symbol</vt:lpstr>
      <vt:lpstr>Times New Roman</vt:lpstr>
      <vt:lpstr>Calibri</vt:lpstr>
      <vt:lpstr>Flow</vt:lpstr>
      <vt:lpstr>PowerPoint Presentation</vt:lpstr>
      <vt:lpstr>What is a Résumé?</vt:lpstr>
      <vt:lpstr>Résumé Writing Guidelines</vt:lpstr>
      <vt:lpstr>Linking Yourself to the Position</vt:lpstr>
      <vt:lpstr>PowerPoint Presentation</vt:lpstr>
      <vt:lpstr>PowerPoint Presentation</vt:lpstr>
      <vt:lpstr>PowerPoint Presentation</vt:lpstr>
      <vt:lpstr>Parts of a Résumé:  Summary of Qualifications</vt:lpstr>
      <vt:lpstr>Parts of a Résumé: Education</vt:lpstr>
      <vt:lpstr>PowerPoint Presentation</vt:lpstr>
      <vt:lpstr> Parts of a Résumé: Experience</vt:lpstr>
      <vt:lpstr>PowerPoint Presentation</vt:lpstr>
      <vt:lpstr>PowerPoint Presentation</vt:lpstr>
      <vt:lpstr>PowerPoint Presentation</vt:lpstr>
      <vt:lpstr>Experience Example (Good)</vt:lpstr>
      <vt:lpstr>Parts of a Résumé: Other Sections</vt:lpstr>
      <vt:lpstr>Résumé Formatting</vt:lpstr>
      <vt:lpstr> Chronological Format</vt:lpstr>
      <vt:lpstr>Functional Format</vt:lpstr>
      <vt:lpstr>PowerPoint Presentation</vt:lpstr>
      <vt:lpstr>Writing Your Cover Letter </vt:lpstr>
      <vt:lpstr> 3 Parts</vt:lpstr>
      <vt:lpstr>How can you make your Cover Letter stand out above the rest?</vt:lpstr>
      <vt:lpstr>Address &amp; Salutation</vt:lpstr>
      <vt:lpstr>Introduction</vt:lpstr>
      <vt:lpstr>Rationale or “Pitch”</vt:lpstr>
      <vt:lpstr>Call to Action</vt:lpstr>
      <vt:lpstr>Signature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Mori, Janna.</dc:creator>
  <cp:lastModifiedBy>Mori, Janna.</cp:lastModifiedBy>
  <cp:revision>12</cp:revision>
  <dcterms:modified xsi:type="dcterms:W3CDTF">2016-09-19T17:19:31Z</dcterms:modified>
</cp:coreProperties>
</file>